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  <p:sldMasterId id="2147483678" r:id="rId2"/>
  </p:sldMasterIdLst>
  <p:notesMasterIdLst>
    <p:notesMasterId r:id="rId27"/>
  </p:notesMasterIdLst>
  <p:sldIdLst>
    <p:sldId id="264" r:id="rId3"/>
    <p:sldId id="301" r:id="rId4"/>
    <p:sldId id="262" r:id="rId5"/>
    <p:sldId id="309" r:id="rId6"/>
    <p:sldId id="315" r:id="rId7"/>
    <p:sldId id="326" r:id="rId8"/>
    <p:sldId id="310" r:id="rId9"/>
    <p:sldId id="319" r:id="rId10"/>
    <p:sldId id="324" r:id="rId11"/>
    <p:sldId id="318" r:id="rId12"/>
    <p:sldId id="327" r:id="rId13"/>
    <p:sldId id="302" r:id="rId14"/>
    <p:sldId id="303" r:id="rId15"/>
    <p:sldId id="304" r:id="rId16"/>
    <p:sldId id="305" r:id="rId17"/>
    <p:sldId id="306" r:id="rId18"/>
    <p:sldId id="325" r:id="rId19"/>
    <p:sldId id="312" r:id="rId20"/>
    <p:sldId id="328" r:id="rId21"/>
    <p:sldId id="317" r:id="rId22"/>
    <p:sldId id="330" r:id="rId23"/>
    <p:sldId id="314" r:id="rId24"/>
    <p:sldId id="329" r:id="rId25"/>
    <p:sldId id="32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혜원" initials="김혜" lastIdx="1" clrIdx="0">
    <p:extLst>
      <p:ext uri="{19B8F6BF-5375-455C-9EA6-DF929625EA0E}">
        <p15:presenceInfo xmlns:p15="http://schemas.microsoft.com/office/powerpoint/2012/main" userId="f6e28249487ff9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89"/>
    <a:srgbClr val="A8A69C"/>
    <a:srgbClr val="2B8FED"/>
    <a:srgbClr val="3967DE"/>
    <a:srgbClr val="0B082E"/>
    <a:srgbClr val="1B376E"/>
    <a:srgbClr val="F3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80233" autoAdjust="0"/>
  </p:normalViewPr>
  <p:slideViewPr>
    <p:cSldViewPr snapToGrid="0">
      <p:cViewPr varScale="1">
        <p:scale>
          <a:sx n="69" d="100"/>
          <a:sy n="69" d="100"/>
        </p:scale>
        <p:origin x="1454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BFC3C-92D7-49AD-810A-E7F8C3DF9009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74901-48CF-4135-B709-5E1351335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4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MUD(Meeting</a:t>
            </a:r>
            <a:r>
              <a:rPr lang="ko-KR" altLang="en-US" dirty="0"/>
              <a:t> </a:t>
            </a:r>
            <a:r>
              <a:rPr lang="en-US" altLang="ko-KR" dirty="0"/>
              <a:t>Using</a:t>
            </a:r>
            <a:r>
              <a:rPr lang="ko-KR" altLang="en-US" dirty="0"/>
              <a:t> </a:t>
            </a:r>
            <a:r>
              <a:rPr lang="en-US" altLang="ko-KR" dirty="0" err="1"/>
              <a:t>DeepLearning</a:t>
            </a:r>
            <a:r>
              <a:rPr lang="en-US" altLang="ko-KR" dirty="0"/>
              <a:t>)</a:t>
            </a:r>
            <a:r>
              <a:rPr lang="ko-KR" altLang="en-US" dirty="0"/>
              <a:t>팀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팀장 박주영</a:t>
            </a:r>
            <a:r>
              <a:rPr lang="en-US" altLang="ko-KR" dirty="0"/>
              <a:t>, </a:t>
            </a:r>
            <a:r>
              <a:rPr lang="ko-KR" altLang="en-US" dirty="0"/>
              <a:t>팀원 김혜원</a:t>
            </a:r>
            <a:r>
              <a:rPr lang="en-US" altLang="ko-KR" dirty="0"/>
              <a:t>, </a:t>
            </a:r>
            <a:r>
              <a:rPr lang="ko-KR" altLang="en-US" dirty="0"/>
              <a:t>김아연</a:t>
            </a:r>
            <a:r>
              <a:rPr lang="en-US" altLang="ko-KR" dirty="0"/>
              <a:t>, </a:t>
            </a:r>
            <a:r>
              <a:rPr lang="ko-KR" altLang="en-US" dirty="0"/>
              <a:t>홍승환으로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78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최근 요약 컨텐츠 사업이 떠오르고 있습니다</a:t>
            </a:r>
            <a:r>
              <a:rPr lang="en-US" altLang="ko-KR"/>
              <a:t>.</a:t>
            </a:r>
            <a:r>
              <a:rPr lang="ko-KR" altLang="en-US"/>
              <a:t> 그 이유는 위에 보시는 것처럼 많은 직장인과 아르바이트 직원들이 시간이 부족하다고 생각하고 있습니다</a:t>
            </a:r>
            <a:r>
              <a:rPr lang="en-US" altLang="ko-KR"/>
              <a:t>.</a:t>
            </a:r>
            <a:r>
              <a:rPr lang="ko-KR" altLang="en-US"/>
              <a:t>  각종 요약 컨텐츠 서비스 중 책에 대한 요약 정보를 제공하는 리디북스</a:t>
            </a:r>
            <a:r>
              <a:rPr lang="en-US" altLang="ko-KR"/>
              <a:t>,</a:t>
            </a:r>
            <a:r>
              <a:rPr lang="ko-KR" altLang="en-US"/>
              <a:t> 밀리의 서재나 주요 시사 이슈를 정리해 주는 뉴닉</a:t>
            </a:r>
            <a:r>
              <a:rPr lang="en-US" altLang="ko-KR"/>
              <a:t>,</a:t>
            </a:r>
            <a:r>
              <a:rPr lang="ko-KR" altLang="en-US"/>
              <a:t> 알려줌 등 스타트업이 주도 하고 있는데 이러한 서비스는 사람들이 직접 요약 해서 소비자들에게 제공 하고 있습니다</a:t>
            </a:r>
            <a:r>
              <a:rPr lang="en-US" altLang="ko-KR"/>
              <a:t>.</a:t>
            </a:r>
            <a:r>
              <a:rPr lang="ko-KR" altLang="en-US"/>
              <a:t> 여기에 저희가 제공하려고 하는 </a:t>
            </a:r>
            <a:r>
              <a:rPr lang="en-US" altLang="ko-KR"/>
              <a:t>AI</a:t>
            </a:r>
            <a:r>
              <a:rPr lang="ko-KR" altLang="en-US"/>
              <a:t> 자동 요약 서비스와 협업 한다면 많은 부가가치를 창출할 수 있을것으로 예상 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634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91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97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현재 인공지능 스피커에서 사용 가능한 언어가 한정되어 있는 상황에서 지원 언어 확대와 함께 관련 언어의 자연어 처리 기술 수요가 동반 상승할 전망</a:t>
            </a:r>
          </a:p>
          <a:p>
            <a:pPr fontAlgn="t"/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향후 자연어 처리 기술을 접목한 여러 산업분야 간의 플랫폼 경쟁이 심화될 전망 임에 따라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시장을 선도하기 위한 진출 전략 모색이 필요 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05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7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50" i="1" dirty="0"/>
              <a:t>(</a:t>
            </a:r>
            <a:r>
              <a:rPr lang="ko-KR" altLang="en-US" sz="1050" i="1" dirty="0"/>
              <a:t>경쟁 업체로 어떠한 프로그램을 가져오지 못함</a:t>
            </a:r>
            <a:r>
              <a:rPr lang="en-US" altLang="ko-KR" sz="1050" i="1" dirty="0"/>
              <a:t>…</a:t>
            </a:r>
          </a:p>
          <a:p>
            <a:r>
              <a:rPr lang="ko-KR" altLang="en-US" sz="1050" i="1" dirty="0"/>
              <a:t>막 </a:t>
            </a:r>
            <a:r>
              <a:rPr lang="en-US" altLang="ko-KR" sz="1050" i="1" dirty="0"/>
              <a:t>reason8 </a:t>
            </a:r>
            <a:r>
              <a:rPr lang="ko-KR" altLang="en-US" sz="1050" i="1" dirty="0"/>
              <a:t>이나 </a:t>
            </a:r>
            <a:r>
              <a:rPr lang="ko-KR" altLang="en-US" sz="1050" i="1" dirty="0" err="1"/>
              <a:t>요약앱같은거</a:t>
            </a:r>
            <a:r>
              <a:rPr lang="ko-KR" altLang="en-US" sz="1050" i="1" dirty="0"/>
              <a:t> 예시로 들으면 좋은데 우리는 기술이니까</a:t>
            </a:r>
            <a:r>
              <a:rPr lang="en-US" altLang="ko-KR" sz="1050" i="1" dirty="0"/>
              <a:t>…?!! )</a:t>
            </a:r>
          </a:p>
          <a:p>
            <a:endParaRPr lang="en-US" altLang="ko-KR" sz="1050" i="1" dirty="0"/>
          </a:p>
          <a:p>
            <a:endParaRPr lang="en-US" altLang="ko-KR" sz="1050" i="1" dirty="0"/>
          </a:p>
          <a:p>
            <a:r>
              <a:rPr lang="ko-KR" altLang="en-US" dirty="0"/>
              <a:t>네이버는 한국어 요약인 대신 </a:t>
            </a:r>
            <a:r>
              <a:rPr lang="ko-KR" altLang="en-US" dirty="0" err="1"/>
              <a:t>추출적</a:t>
            </a:r>
            <a:r>
              <a:rPr lang="ko-KR" altLang="en-US" dirty="0"/>
              <a:t> 요약이고</a:t>
            </a:r>
            <a:endParaRPr lang="en-US" altLang="ko-KR" dirty="0"/>
          </a:p>
          <a:p>
            <a:r>
              <a:rPr lang="ko-KR" altLang="en-US" dirty="0"/>
              <a:t>구글 브레인은 추상적 요약인대신 한국어 지원 안하고 아직 짧은 문장에 대해서만 요약이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우리는 한국어 지원 추상적요약 기술을 개발한다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90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74901-48CF-4135-B709-5E135133562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12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13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817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71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첫번째 프로젝트 소개</a:t>
            </a:r>
            <a:r>
              <a:rPr lang="en-US" altLang="ko-KR" dirty="0"/>
              <a:t>(</a:t>
            </a:r>
            <a:r>
              <a:rPr lang="ko-KR" altLang="en-US" dirty="0"/>
              <a:t>아이디어 소개</a:t>
            </a:r>
            <a:r>
              <a:rPr lang="en-US" altLang="ko-KR" dirty="0"/>
              <a:t>) </a:t>
            </a:r>
            <a:r>
              <a:rPr lang="ko-KR" altLang="en-US" dirty="0"/>
              <a:t>두번째 이 프로젝트의 개발 배경 및 필요성 세번째 프로젝트 주요 기능 네번째 사업성 </a:t>
            </a:r>
            <a:r>
              <a:rPr lang="ko-KR" altLang="en-US" dirty="0" err="1"/>
              <a:t>다섯번째</a:t>
            </a:r>
            <a:r>
              <a:rPr lang="ko-KR" altLang="en-US" dirty="0"/>
              <a:t> 기대효과 순으로 진행되겠습니다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55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문어체</a:t>
            </a:r>
            <a:r>
              <a:rPr lang="en-US" altLang="ko-KR" dirty="0"/>
              <a:t>-&gt;</a:t>
            </a:r>
            <a:r>
              <a:rPr lang="ko-KR" altLang="en-US" dirty="0"/>
              <a:t>구어체</a:t>
            </a:r>
            <a:r>
              <a:rPr lang="en-US" altLang="ko-KR" dirty="0"/>
              <a:t>: </a:t>
            </a:r>
            <a:r>
              <a:rPr lang="ko-KR" altLang="en-US" dirty="0"/>
              <a:t>현재 저희가 개발하는 부분은 문어체로써 향후 구어체까지 자동 요약을 개발 성공하여 </a:t>
            </a:r>
            <a:r>
              <a:rPr lang="en-US" altLang="ko-KR" dirty="0" err="1"/>
              <a:t>ktds</a:t>
            </a:r>
            <a:r>
              <a:rPr lang="ko-KR" altLang="en-US" dirty="0"/>
              <a:t>의 </a:t>
            </a:r>
            <a:r>
              <a:rPr lang="ko-KR" altLang="en-US" dirty="0" err="1"/>
              <a:t>에이아이센트로와</a:t>
            </a:r>
            <a:r>
              <a:rPr lang="ko-KR" altLang="en-US" dirty="0"/>
              <a:t> 같이 상담을 필요로 하는 센터에서 통화내용을 자동으로 요약하여 상담사의 시간 절약과 기록 정확성이 향상시킬 수 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아직 한국어로 된 추상적 </a:t>
            </a:r>
            <a:r>
              <a:rPr lang="ko-KR" altLang="en-US" dirty="0" err="1"/>
              <a:t>요약기가</a:t>
            </a:r>
            <a:r>
              <a:rPr lang="ko-KR" altLang="en-US" dirty="0"/>
              <a:t> 없어 개발해 내는데 많은 시행착오와 시간이 소요될 것으로 예상 됨 따라서 개발 목표를 뉴스를 통해 헤드라인을 만들어 </a:t>
            </a:r>
            <a:r>
              <a:rPr lang="ko-KR" altLang="en-US" dirty="0" err="1"/>
              <a:t>내는것에</a:t>
            </a:r>
            <a:r>
              <a:rPr lang="ko-KR" altLang="en-US" dirty="0"/>
              <a:t> 두고 개발이 끝나면 향후에 더 많은 글들을 좀 더 정확하게 요약 할 수 있는 방법과 구어체를 분석 및 처리가 가능할 수 있도록 노력 하겠습니다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393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65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951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정부지원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경쟁력 유리시장에 많이 없어서 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3.</a:t>
            </a:r>
            <a:r>
              <a:rPr lang="ko-KR" altLang="en-US" dirty="0"/>
              <a:t>음성 </a:t>
            </a:r>
            <a:r>
              <a:rPr lang="en-US" altLang="ko-KR" dirty="0"/>
              <a:t>+ </a:t>
            </a:r>
            <a:r>
              <a:rPr lang="ko-KR" altLang="en-US" dirty="0"/>
              <a:t>인공지능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기업 업무생산성 높임</a:t>
            </a:r>
            <a:r>
              <a:rPr lang="en-US" altLang="ko-KR" dirty="0">
                <a:sym typeface="Wingdings" panose="05000000000000000000" pitchFamily="2" charset="2"/>
              </a:rPr>
              <a:t>… </a:t>
            </a:r>
            <a:r>
              <a:rPr lang="ko-KR" altLang="en-US" dirty="0">
                <a:sym typeface="Wingdings" panose="05000000000000000000" pitchFamily="2" charset="2"/>
              </a:rPr>
              <a:t>생산성 크기때문에 사업성이 크다</a:t>
            </a:r>
            <a:r>
              <a:rPr lang="en-US" altLang="ko-KR" dirty="0">
                <a:sym typeface="Wingdings" panose="05000000000000000000" pitchFamily="2" charset="2"/>
              </a:rPr>
              <a:t>.1</a:t>
            </a:r>
          </a:p>
          <a:p>
            <a:pPr marL="228600" indent="-228600"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err="1">
                <a:sym typeface="Wingdings" panose="05000000000000000000" pitchFamily="2" charset="2"/>
              </a:rPr>
              <a:t>ㄹㅇㄴ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38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소개를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en-US" altLang="ko-KR" dirty="0"/>
              <a:t>MUD</a:t>
            </a:r>
            <a:r>
              <a:rPr lang="ko-KR" altLang="en-US" dirty="0"/>
              <a:t>팀의 주제는  인공지능 기반 자동 회의 분석 서비스입니다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직장인들이 아침마다 회의를</a:t>
            </a:r>
            <a:r>
              <a:rPr lang="en-US" altLang="ko-KR" dirty="0"/>
              <a:t>, </a:t>
            </a:r>
            <a:r>
              <a:rPr lang="ko-KR" altLang="en-US" dirty="0"/>
              <a:t>회사를 가면 회의를 하는 것을 </a:t>
            </a:r>
            <a:r>
              <a:rPr lang="ko-KR" altLang="en-US" dirty="0" err="1"/>
              <a:t>알고계실껍니다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불가피한 </a:t>
            </a:r>
            <a:r>
              <a:rPr lang="ko-KR" altLang="en-US" dirty="0" err="1"/>
              <a:t>회의문화가</a:t>
            </a:r>
            <a:r>
              <a:rPr lang="ko-KR" altLang="en-US" dirty="0"/>
              <a:t> 직장인들에게 많은 스트레스로 다가오는데</a:t>
            </a:r>
          </a:p>
          <a:p>
            <a:r>
              <a:rPr lang="ko-KR" altLang="en-US" dirty="0"/>
              <a:t>주로</a:t>
            </a:r>
            <a:r>
              <a:rPr lang="en-US" altLang="ko-KR" dirty="0"/>
              <a:t>1.  </a:t>
            </a:r>
            <a:r>
              <a:rPr lang="ko-KR" altLang="en-US" dirty="0"/>
              <a:t>길고 불필요한 회의시간</a:t>
            </a:r>
            <a:r>
              <a:rPr lang="en-US" altLang="ko-KR" dirty="0"/>
              <a:t>, 2. </a:t>
            </a:r>
            <a:r>
              <a:rPr lang="ko-KR" altLang="en-US" dirty="0"/>
              <a:t>회의록 작성이라는 문서작성 에 어려움을 느낀다고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이런 생활에서 자주해야하는 </a:t>
            </a:r>
            <a:r>
              <a:rPr lang="en-US" altLang="ko-KR" dirty="0"/>
              <a:t>'</a:t>
            </a:r>
            <a:r>
              <a:rPr lang="ko-KR" altLang="en-US" dirty="0"/>
              <a:t>회의</a:t>
            </a:r>
            <a:r>
              <a:rPr lang="en-US" altLang="ko-KR" dirty="0"/>
              <a:t>'</a:t>
            </a:r>
            <a:r>
              <a:rPr lang="ko-KR" altLang="en-US" dirty="0"/>
              <a:t>를 좀더 효율적이게</a:t>
            </a:r>
            <a:r>
              <a:rPr lang="en-US" altLang="ko-KR" dirty="0"/>
              <a:t>, </a:t>
            </a:r>
            <a:r>
              <a:rPr lang="ko-KR" altLang="en-US" dirty="0"/>
              <a:t>시간 투자를 줄이게끔 </a:t>
            </a:r>
            <a:r>
              <a:rPr lang="ko-KR" altLang="en-US" dirty="0" err="1"/>
              <a:t>돕기위해</a:t>
            </a:r>
            <a:r>
              <a:rPr lang="ko-KR" altLang="en-US" dirty="0"/>
              <a:t> 이 서비스를 기획했습니다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함께 모여 회의를 </a:t>
            </a:r>
            <a:r>
              <a:rPr lang="ko-KR" altLang="en-US" dirty="0" err="1"/>
              <a:t>할때</a:t>
            </a:r>
            <a:r>
              <a:rPr lang="ko-KR" altLang="en-US" dirty="0"/>
              <a:t> 이 서비스를 이용한다면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1. </a:t>
            </a:r>
            <a:r>
              <a:rPr lang="en-US" altLang="ko-KR" dirty="0" err="1"/>
              <a:t>stt</a:t>
            </a:r>
            <a:r>
              <a:rPr lang="ko-KR" altLang="en-US" dirty="0"/>
              <a:t>와 화자구별기술을 통해 </a:t>
            </a:r>
            <a:r>
              <a:rPr lang="ko-KR" altLang="en-US" dirty="0" err="1"/>
              <a:t>채팅형</a:t>
            </a:r>
            <a:r>
              <a:rPr lang="ko-KR" altLang="en-US" dirty="0"/>
              <a:t> 회의 </a:t>
            </a:r>
            <a:r>
              <a:rPr lang="ko-KR" altLang="en-US" dirty="0" err="1"/>
              <a:t>녹취록을</a:t>
            </a:r>
            <a:r>
              <a:rPr lang="ko-KR" altLang="en-US" dirty="0"/>
              <a:t> 자동생성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2.</a:t>
            </a:r>
            <a:r>
              <a:rPr lang="ko-KR" altLang="en-US" dirty="0"/>
              <a:t>인공지능을 통해 회의 내용 </a:t>
            </a:r>
            <a:r>
              <a:rPr lang="ko-KR" altLang="en-US" dirty="0" err="1"/>
              <a:t>자동요약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3.</a:t>
            </a:r>
            <a:r>
              <a:rPr lang="ko-KR" altLang="en-US" dirty="0"/>
              <a:t>불필요 내용 및 </a:t>
            </a:r>
            <a:r>
              <a:rPr lang="ko-KR" altLang="en-US" dirty="0" err="1"/>
              <a:t>발언시간</a:t>
            </a:r>
            <a:r>
              <a:rPr lang="ko-KR" altLang="en-US" dirty="0"/>
              <a:t> 통계</a:t>
            </a:r>
          </a:p>
          <a:p>
            <a:r>
              <a:rPr lang="ko-KR" altLang="en-US" dirty="0"/>
              <a:t>	등의 편리함을 </a:t>
            </a:r>
            <a:r>
              <a:rPr lang="ko-KR" altLang="en-US" dirty="0" err="1"/>
              <a:t>느낄수있습니다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76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2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최근 요약 컨텐츠 사업이 떠오르고 있습니다</a:t>
            </a:r>
            <a:r>
              <a:rPr lang="en-US" altLang="ko-KR"/>
              <a:t>.</a:t>
            </a:r>
            <a:r>
              <a:rPr lang="ko-KR" altLang="en-US"/>
              <a:t> 그 이유는 위에 보시는 것처럼 많은 직장인과 아르바이트 직원들이 시간이 부족하다고 생각하고 있습니다</a:t>
            </a:r>
            <a:r>
              <a:rPr lang="en-US" altLang="ko-KR"/>
              <a:t>.</a:t>
            </a:r>
            <a:r>
              <a:rPr lang="ko-KR" altLang="en-US"/>
              <a:t>  각종 요약 컨텐츠 서비스 중 책에 대한 요약 정보를 제공하는 리디북스</a:t>
            </a:r>
            <a:r>
              <a:rPr lang="en-US" altLang="ko-KR"/>
              <a:t>,</a:t>
            </a:r>
            <a:r>
              <a:rPr lang="ko-KR" altLang="en-US"/>
              <a:t> 밀리의 서재나 주요 시사 이슈를 정리해 주는 뉴닉</a:t>
            </a:r>
            <a:r>
              <a:rPr lang="en-US" altLang="ko-KR"/>
              <a:t>,</a:t>
            </a:r>
            <a:r>
              <a:rPr lang="ko-KR" altLang="en-US"/>
              <a:t> 알려줌 등 스타트업이 주도 하고 있는데 이러한 서비스는 사람들이 직접 요약 해서 소비자들에게 제공 하고 있습니다</a:t>
            </a:r>
            <a:r>
              <a:rPr lang="en-US" altLang="ko-KR"/>
              <a:t>.</a:t>
            </a:r>
            <a:r>
              <a:rPr lang="ko-KR" altLang="en-US"/>
              <a:t> 여기에 저희가 제공하려고 하는 </a:t>
            </a:r>
            <a:r>
              <a:rPr lang="en-US" altLang="ko-KR"/>
              <a:t>AI</a:t>
            </a:r>
            <a:r>
              <a:rPr lang="ko-KR" altLang="en-US"/>
              <a:t> 자동 요약 서비스와 협업 한다면 많은 부가가치를 창출할 수 있을것으로 예상 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961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요약의 중요성에 대해서는 잘 알고 계실 것이라 생각합니다</a:t>
            </a:r>
            <a:r>
              <a:rPr lang="en-US" altLang="ko-KR" dirty="0"/>
              <a:t>. PPT </a:t>
            </a:r>
            <a:r>
              <a:rPr lang="ko-KR" altLang="en-US" dirty="0"/>
              <a:t>왼쪽 그림은 뉴욕 타임즈 신문으로 </a:t>
            </a:r>
            <a:r>
              <a:rPr lang="en-US" altLang="ko-KR" dirty="0"/>
              <a:t>1</a:t>
            </a:r>
            <a:r>
              <a:rPr lang="ko-KR" altLang="en-US" dirty="0"/>
              <a:t>차 세계대전 끝에 휴전 협정을 맺었다는 헤드라인을 가지고 있고 그 오른편은 네이버에서 책에 대한 검색을 했을 시 책에 대한 정보를 </a:t>
            </a:r>
            <a:r>
              <a:rPr lang="ko-KR" altLang="en-US" dirty="0" err="1"/>
              <a:t>보여줄때</a:t>
            </a:r>
            <a:r>
              <a:rPr lang="ko-KR" altLang="en-US" dirty="0"/>
              <a:t> 간략한 요약문을 </a:t>
            </a:r>
            <a:r>
              <a:rPr lang="ko-KR" altLang="en-US" dirty="0" err="1"/>
              <a:t>보여주는것을</a:t>
            </a:r>
            <a:r>
              <a:rPr lang="ko-KR" altLang="en-US" dirty="0"/>
              <a:t> 볼 수 </a:t>
            </a:r>
            <a:r>
              <a:rPr lang="ko-KR" altLang="en-US" dirty="0" err="1"/>
              <a:t>있습다</a:t>
            </a:r>
            <a:r>
              <a:rPr lang="en-US" altLang="ko-KR" dirty="0"/>
              <a:t>. </a:t>
            </a:r>
            <a:r>
              <a:rPr lang="ko-KR" altLang="en-US" dirty="0"/>
              <a:t>그 밑에는 </a:t>
            </a:r>
            <a:r>
              <a:rPr lang="en-US" altLang="ko-KR" dirty="0"/>
              <a:t>ted</a:t>
            </a:r>
            <a:r>
              <a:rPr lang="ko-KR" altLang="en-US" dirty="0"/>
              <a:t>에 올라온 강연 동영상의 썸네일 입니다</a:t>
            </a:r>
            <a:r>
              <a:rPr lang="en-US" altLang="ko-KR" dirty="0"/>
              <a:t>. </a:t>
            </a:r>
            <a:r>
              <a:rPr lang="ko-KR" altLang="en-US" dirty="0"/>
              <a:t>이렇듯 요약은 실생활에서 많이 활용되고 있습니다</a:t>
            </a:r>
            <a:r>
              <a:rPr lang="en-US" altLang="ko-KR" dirty="0"/>
              <a:t>. </a:t>
            </a:r>
            <a:r>
              <a:rPr lang="ko-KR" altLang="en-US" dirty="0"/>
              <a:t>저희는 요약이라는 도구를 </a:t>
            </a:r>
            <a:r>
              <a:rPr lang="ko-KR" altLang="en-US" dirty="0" err="1"/>
              <a:t>딥러닝과</a:t>
            </a:r>
            <a:r>
              <a:rPr lang="ko-KR" altLang="en-US" dirty="0"/>
              <a:t> 결합해 요약을 해주는 </a:t>
            </a:r>
            <a:r>
              <a:rPr lang="en-US" altLang="ko-KR" dirty="0"/>
              <a:t>AI</a:t>
            </a:r>
            <a:r>
              <a:rPr lang="ko-KR" altLang="en-US" dirty="0"/>
              <a:t>를 만들면 어떨까 하는 생각에 개발을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6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52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74901-48CF-4135-B709-5E13513356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1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최근 요약 컨텐츠 사업이 떠오르고 있습니다</a:t>
            </a:r>
            <a:r>
              <a:rPr lang="en-US" altLang="ko-KR"/>
              <a:t>.</a:t>
            </a:r>
            <a:r>
              <a:rPr lang="ko-KR" altLang="en-US"/>
              <a:t> 그 이유는 위에 보시는 것처럼 많은 직장인과 아르바이트 직원들이 시간이 부족하다고 생각하고 있습니다</a:t>
            </a:r>
            <a:r>
              <a:rPr lang="en-US" altLang="ko-KR"/>
              <a:t>.</a:t>
            </a:r>
            <a:r>
              <a:rPr lang="ko-KR" altLang="en-US"/>
              <a:t>  각종 요약 컨텐츠 서비스 중 책에 대한 요약 정보를 제공하는 리디북스</a:t>
            </a:r>
            <a:r>
              <a:rPr lang="en-US" altLang="ko-KR"/>
              <a:t>,</a:t>
            </a:r>
            <a:r>
              <a:rPr lang="ko-KR" altLang="en-US"/>
              <a:t> 밀리의 서재나 주요 시사 이슈를 정리해 주는 뉴닉</a:t>
            </a:r>
            <a:r>
              <a:rPr lang="en-US" altLang="ko-KR"/>
              <a:t>,</a:t>
            </a:r>
            <a:r>
              <a:rPr lang="ko-KR" altLang="en-US"/>
              <a:t> 알려줌 등 스타트업이 주도 하고 있는데 이러한 서비스는 사람들이 직접 요약 해서 소비자들에게 제공 하고 있습니다</a:t>
            </a:r>
            <a:r>
              <a:rPr lang="en-US" altLang="ko-KR"/>
              <a:t>.</a:t>
            </a:r>
            <a:r>
              <a:rPr lang="ko-KR" altLang="en-US"/>
              <a:t> 여기에 저희가 제공하려고 하는 </a:t>
            </a:r>
            <a:r>
              <a:rPr lang="en-US" altLang="ko-KR"/>
              <a:t>AI</a:t>
            </a:r>
            <a:r>
              <a:rPr lang="ko-KR" altLang="en-US"/>
              <a:t> 자동 요약 서비스와 협업 한다면 많은 부가가치를 창출할 수 있을것으로 예상 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3074901-48CF-4135-B709-5E135133562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3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208B27CB-0016-4E16-B332-AB8C261D2D73}"/>
              </a:ext>
            </a:extLst>
          </p:cNvPr>
          <p:cNvSpPr/>
          <p:nvPr userDrawn="1"/>
        </p:nvSpPr>
        <p:spPr>
          <a:xfrm>
            <a:off x="2993020" y="6762"/>
            <a:ext cx="1859661" cy="686391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668647 w 1245586"/>
              <a:gd name="connsiteY0" fmla="*/ 0 h 5123289"/>
              <a:gd name="connsiteX1" fmla="*/ 285672 w 1245586"/>
              <a:gd name="connsiteY1" fmla="*/ 5123289 h 5123289"/>
              <a:gd name="connsiteX2" fmla="*/ 0 w 1245586"/>
              <a:gd name="connsiteY2" fmla="*/ 5123289 h 5123289"/>
              <a:gd name="connsiteX3" fmla="*/ 668647 w 1245586"/>
              <a:gd name="connsiteY3" fmla="*/ 0 h 5123289"/>
              <a:gd name="connsiteX0" fmla="*/ 668647 w 1393156"/>
              <a:gd name="connsiteY0" fmla="*/ 0 h 5138037"/>
              <a:gd name="connsiteX1" fmla="*/ 632259 w 1393156"/>
              <a:gd name="connsiteY1" fmla="*/ 5138037 h 5138037"/>
              <a:gd name="connsiteX2" fmla="*/ 0 w 1393156"/>
              <a:gd name="connsiteY2" fmla="*/ 5123289 h 5138037"/>
              <a:gd name="connsiteX3" fmla="*/ 668647 w 13931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71856"/>
              <a:gd name="connsiteY0" fmla="*/ 0 h 5138037"/>
              <a:gd name="connsiteX1" fmla="*/ 588014 w 1371856"/>
              <a:gd name="connsiteY1" fmla="*/ 5138037 h 5138037"/>
              <a:gd name="connsiteX2" fmla="*/ 0 w 1371856"/>
              <a:gd name="connsiteY2" fmla="*/ 5123289 h 5138037"/>
              <a:gd name="connsiteX3" fmla="*/ 668647 w 1371856"/>
              <a:gd name="connsiteY3" fmla="*/ 0 h 5138037"/>
              <a:gd name="connsiteX0" fmla="*/ 668647 w 1394880"/>
              <a:gd name="connsiteY0" fmla="*/ 0 h 5138037"/>
              <a:gd name="connsiteX1" fmla="*/ 588014 w 1394880"/>
              <a:gd name="connsiteY1" fmla="*/ 5138037 h 5138037"/>
              <a:gd name="connsiteX2" fmla="*/ 0 w 1394880"/>
              <a:gd name="connsiteY2" fmla="*/ 5123289 h 5138037"/>
              <a:gd name="connsiteX3" fmla="*/ 668647 w 1394880"/>
              <a:gd name="connsiteY3" fmla="*/ 0 h 5138037"/>
              <a:gd name="connsiteX0" fmla="*/ 662823 w 1391760"/>
              <a:gd name="connsiteY0" fmla="*/ 0 h 5158422"/>
              <a:gd name="connsiteX1" fmla="*/ 588014 w 1391760"/>
              <a:gd name="connsiteY1" fmla="*/ 5158422 h 5158422"/>
              <a:gd name="connsiteX2" fmla="*/ 0 w 1391760"/>
              <a:gd name="connsiteY2" fmla="*/ 5143674 h 5158422"/>
              <a:gd name="connsiteX3" fmla="*/ 662823 w 1391760"/>
              <a:gd name="connsiteY3" fmla="*/ 0 h 5158422"/>
              <a:gd name="connsiteX0" fmla="*/ 669497 w 1398434"/>
              <a:gd name="connsiteY0" fmla="*/ 0 h 5158422"/>
              <a:gd name="connsiteX1" fmla="*/ 594688 w 1398434"/>
              <a:gd name="connsiteY1" fmla="*/ 5158422 h 5158422"/>
              <a:gd name="connsiteX2" fmla="*/ 0 w 1398434"/>
              <a:gd name="connsiteY2" fmla="*/ 5150348 h 5158422"/>
              <a:gd name="connsiteX3" fmla="*/ 669497 w 1398434"/>
              <a:gd name="connsiteY3" fmla="*/ 0 h 5158422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56073"/>
              <a:gd name="connsiteY0" fmla="*/ 0 h 5161439"/>
              <a:gd name="connsiteX1" fmla="*/ 594688 w 1356073"/>
              <a:gd name="connsiteY1" fmla="*/ 5161439 h 5161439"/>
              <a:gd name="connsiteX2" fmla="*/ 0 w 1356073"/>
              <a:gd name="connsiteY2" fmla="*/ 5153365 h 5161439"/>
              <a:gd name="connsiteX3" fmla="*/ 588016 w 1356073"/>
              <a:gd name="connsiteY3" fmla="*/ 0 h 5161439"/>
              <a:gd name="connsiteX0" fmla="*/ 588016 w 1360636"/>
              <a:gd name="connsiteY0" fmla="*/ 0 h 5161439"/>
              <a:gd name="connsiteX1" fmla="*/ 594688 w 1360636"/>
              <a:gd name="connsiteY1" fmla="*/ 5161439 h 5161439"/>
              <a:gd name="connsiteX2" fmla="*/ 0 w 1360636"/>
              <a:gd name="connsiteY2" fmla="*/ 5153365 h 5161439"/>
              <a:gd name="connsiteX3" fmla="*/ 588016 w 1360636"/>
              <a:gd name="connsiteY3" fmla="*/ 0 h 5161439"/>
              <a:gd name="connsiteX0" fmla="*/ 666618 w 1401622"/>
              <a:gd name="connsiteY0" fmla="*/ 0 h 5161439"/>
              <a:gd name="connsiteX1" fmla="*/ 594688 w 1401622"/>
              <a:gd name="connsiteY1" fmla="*/ 5161439 h 5161439"/>
              <a:gd name="connsiteX2" fmla="*/ 0 w 1401622"/>
              <a:gd name="connsiteY2" fmla="*/ 5153365 h 5161439"/>
              <a:gd name="connsiteX3" fmla="*/ 666618 w 1401622"/>
              <a:gd name="connsiteY3" fmla="*/ 0 h 5161439"/>
              <a:gd name="connsiteX0" fmla="*/ 666618 w 1149867"/>
              <a:gd name="connsiteY0" fmla="*/ 547422 h 5708861"/>
              <a:gd name="connsiteX1" fmla="*/ 757819 w 1149867"/>
              <a:gd name="connsiteY1" fmla="*/ 731398 h 5708861"/>
              <a:gd name="connsiteX2" fmla="*/ 594688 w 1149867"/>
              <a:gd name="connsiteY2" fmla="*/ 5708861 h 5708861"/>
              <a:gd name="connsiteX3" fmla="*/ 0 w 1149867"/>
              <a:gd name="connsiteY3" fmla="*/ 5700787 h 5708861"/>
              <a:gd name="connsiteX4" fmla="*/ 666618 w 1149867"/>
              <a:gd name="connsiteY4" fmla="*/ 547422 h 5708861"/>
              <a:gd name="connsiteX0" fmla="*/ 666618 w 1149867"/>
              <a:gd name="connsiteY0" fmla="*/ 537491 h 5698930"/>
              <a:gd name="connsiteX1" fmla="*/ 645156 w 1149867"/>
              <a:gd name="connsiteY1" fmla="*/ 745047 h 5698930"/>
              <a:gd name="connsiteX2" fmla="*/ 594688 w 1149867"/>
              <a:gd name="connsiteY2" fmla="*/ 5698930 h 5698930"/>
              <a:gd name="connsiteX3" fmla="*/ 0 w 1149867"/>
              <a:gd name="connsiteY3" fmla="*/ 5690856 h 5698930"/>
              <a:gd name="connsiteX4" fmla="*/ 666618 w 1149867"/>
              <a:gd name="connsiteY4" fmla="*/ 537491 h 5698930"/>
              <a:gd name="connsiteX0" fmla="*/ 698058 w 1170507"/>
              <a:gd name="connsiteY0" fmla="*/ 539678 h 5695877"/>
              <a:gd name="connsiteX1" fmla="*/ 645156 w 1170507"/>
              <a:gd name="connsiteY1" fmla="*/ 741994 h 5695877"/>
              <a:gd name="connsiteX2" fmla="*/ 594688 w 1170507"/>
              <a:gd name="connsiteY2" fmla="*/ 5695877 h 5695877"/>
              <a:gd name="connsiteX3" fmla="*/ 0 w 1170507"/>
              <a:gd name="connsiteY3" fmla="*/ 5687803 h 5695877"/>
              <a:gd name="connsiteX4" fmla="*/ 698058 w 1170507"/>
              <a:gd name="connsiteY4" fmla="*/ 539678 h 5695877"/>
              <a:gd name="connsiteX0" fmla="*/ 698058 w 1170507"/>
              <a:gd name="connsiteY0" fmla="*/ 627656 h 5783855"/>
              <a:gd name="connsiteX1" fmla="*/ 653017 w 1170507"/>
              <a:gd name="connsiteY1" fmla="*/ 638708 h 5783855"/>
              <a:gd name="connsiteX2" fmla="*/ 594688 w 1170507"/>
              <a:gd name="connsiteY2" fmla="*/ 5783855 h 5783855"/>
              <a:gd name="connsiteX3" fmla="*/ 0 w 1170507"/>
              <a:gd name="connsiteY3" fmla="*/ 5775781 h 5783855"/>
              <a:gd name="connsiteX4" fmla="*/ 698058 w 1170507"/>
              <a:gd name="connsiteY4" fmla="*/ 627656 h 5783855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634273 h 5790472"/>
              <a:gd name="connsiteX1" fmla="*/ 653017 w 1170507"/>
              <a:gd name="connsiteY1" fmla="*/ 632225 h 5790472"/>
              <a:gd name="connsiteX2" fmla="*/ 594688 w 1170507"/>
              <a:gd name="connsiteY2" fmla="*/ 5790472 h 5790472"/>
              <a:gd name="connsiteX3" fmla="*/ 0 w 1170507"/>
              <a:gd name="connsiteY3" fmla="*/ 5782398 h 5790472"/>
              <a:gd name="connsiteX4" fmla="*/ 698058 w 1170507"/>
              <a:gd name="connsiteY4" fmla="*/ 634273 h 5790472"/>
              <a:gd name="connsiteX0" fmla="*/ 698058 w 1170507"/>
              <a:gd name="connsiteY0" fmla="*/ 367662 h 5523861"/>
              <a:gd name="connsiteX1" fmla="*/ 653017 w 1170507"/>
              <a:gd name="connsiteY1" fmla="*/ 365614 h 5523861"/>
              <a:gd name="connsiteX2" fmla="*/ 594688 w 1170507"/>
              <a:gd name="connsiteY2" fmla="*/ 5523861 h 5523861"/>
              <a:gd name="connsiteX3" fmla="*/ 0 w 1170507"/>
              <a:gd name="connsiteY3" fmla="*/ 5515787 h 5523861"/>
              <a:gd name="connsiteX4" fmla="*/ 698058 w 1170507"/>
              <a:gd name="connsiteY4" fmla="*/ 367662 h 5523861"/>
              <a:gd name="connsiteX0" fmla="*/ 698058 w 1170507"/>
              <a:gd name="connsiteY0" fmla="*/ 2048 h 5158247"/>
              <a:gd name="connsiteX1" fmla="*/ 653017 w 1170507"/>
              <a:gd name="connsiteY1" fmla="*/ 0 h 5158247"/>
              <a:gd name="connsiteX2" fmla="*/ 594688 w 1170507"/>
              <a:gd name="connsiteY2" fmla="*/ 5158247 h 5158247"/>
              <a:gd name="connsiteX3" fmla="*/ 0 w 1170507"/>
              <a:gd name="connsiteY3" fmla="*/ 5150173 h 5158247"/>
              <a:gd name="connsiteX4" fmla="*/ 698058 w 1170507"/>
              <a:gd name="connsiteY4" fmla="*/ 2048 h 5158247"/>
              <a:gd name="connsiteX0" fmla="*/ 698058 w 1239095"/>
              <a:gd name="connsiteY0" fmla="*/ 2048 h 5158247"/>
              <a:gd name="connsiteX1" fmla="*/ 653017 w 1239095"/>
              <a:gd name="connsiteY1" fmla="*/ 0 h 5158247"/>
              <a:gd name="connsiteX2" fmla="*/ 594688 w 1239095"/>
              <a:gd name="connsiteY2" fmla="*/ 5158247 h 5158247"/>
              <a:gd name="connsiteX3" fmla="*/ 0 w 1239095"/>
              <a:gd name="connsiteY3" fmla="*/ 5150173 h 5158247"/>
              <a:gd name="connsiteX4" fmla="*/ 698058 w 1239095"/>
              <a:gd name="connsiteY4" fmla="*/ 2048 h 5158247"/>
              <a:gd name="connsiteX0" fmla="*/ 703298 w 1242619"/>
              <a:gd name="connsiteY0" fmla="*/ 2048 h 5158247"/>
              <a:gd name="connsiteX1" fmla="*/ 658257 w 1242619"/>
              <a:gd name="connsiteY1" fmla="*/ 0 h 5158247"/>
              <a:gd name="connsiteX2" fmla="*/ 599928 w 1242619"/>
              <a:gd name="connsiteY2" fmla="*/ 5158247 h 5158247"/>
              <a:gd name="connsiteX3" fmla="*/ 0 w 1242619"/>
              <a:gd name="connsiteY3" fmla="*/ 5147552 h 5158247"/>
              <a:gd name="connsiteX4" fmla="*/ 703298 w 1242619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8247"/>
              <a:gd name="connsiteX1" fmla="*/ 663497 w 1246150"/>
              <a:gd name="connsiteY1" fmla="*/ 0 h 5158247"/>
              <a:gd name="connsiteX2" fmla="*/ 605168 w 1246150"/>
              <a:gd name="connsiteY2" fmla="*/ 5158247 h 5158247"/>
              <a:gd name="connsiteX3" fmla="*/ 0 w 1246150"/>
              <a:gd name="connsiteY3" fmla="*/ 5147552 h 5158247"/>
              <a:gd name="connsiteX4" fmla="*/ 708538 w 1246150"/>
              <a:gd name="connsiteY4" fmla="*/ 2048 h 5158247"/>
              <a:gd name="connsiteX0" fmla="*/ 708538 w 1246150"/>
              <a:gd name="connsiteY0" fmla="*/ 2048 h 5153007"/>
              <a:gd name="connsiteX1" fmla="*/ 663497 w 1246150"/>
              <a:gd name="connsiteY1" fmla="*/ 0 h 5153007"/>
              <a:gd name="connsiteX2" fmla="*/ 605168 w 1246150"/>
              <a:gd name="connsiteY2" fmla="*/ 5153007 h 5153007"/>
              <a:gd name="connsiteX3" fmla="*/ 0 w 1246150"/>
              <a:gd name="connsiteY3" fmla="*/ 5147552 h 5153007"/>
              <a:gd name="connsiteX4" fmla="*/ 708538 w 1246150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257416"/>
              <a:gd name="connsiteY0" fmla="*/ 2048 h 5153007"/>
              <a:gd name="connsiteX1" fmla="*/ 663497 w 1257416"/>
              <a:gd name="connsiteY1" fmla="*/ 0 h 5153007"/>
              <a:gd name="connsiteX2" fmla="*/ 605168 w 1257416"/>
              <a:gd name="connsiteY2" fmla="*/ 5153007 h 5153007"/>
              <a:gd name="connsiteX3" fmla="*/ 0 w 1257416"/>
              <a:gd name="connsiteY3" fmla="*/ 5147552 h 5153007"/>
              <a:gd name="connsiteX4" fmla="*/ 708538 w 1257416"/>
              <a:gd name="connsiteY4" fmla="*/ 2048 h 5153007"/>
              <a:gd name="connsiteX0" fmla="*/ 70853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708538 w 1375551"/>
              <a:gd name="connsiteY4" fmla="*/ 2048 h 5153007"/>
              <a:gd name="connsiteX0" fmla="*/ 848388 w 1375551"/>
              <a:gd name="connsiteY0" fmla="*/ 2048 h 5153007"/>
              <a:gd name="connsiteX1" fmla="*/ 663497 w 1375551"/>
              <a:gd name="connsiteY1" fmla="*/ 0 h 5153007"/>
              <a:gd name="connsiteX2" fmla="*/ 605168 w 1375551"/>
              <a:gd name="connsiteY2" fmla="*/ 5153007 h 5153007"/>
              <a:gd name="connsiteX3" fmla="*/ 0 w 1375551"/>
              <a:gd name="connsiteY3" fmla="*/ 5147552 h 5153007"/>
              <a:gd name="connsiteX4" fmla="*/ 848388 w 1375551"/>
              <a:gd name="connsiteY4" fmla="*/ 2048 h 5153007"/>
              <a:gd name="connsiteX0" fmla="*/ 848388 w 1353486"/>
              <a:gd name="connsiteY0" fmla="*/ 2048 h 5153007"/>
              <a:gd name="connsiteX1" fmla="*/ 598951 w 1353486"/>
              <a:gd name="connsiteY1" fmla="*/ 0 h 5153007"/>
              <a:gd name="connsiteX2" fmla="*/ 605168 w 1353486"/>
              <a:gd name="connsiteY2" fmla="*/ 5153007 h 5153007"/>
              <a:gd name="connsiteX3" fmla="*/ 0 w 1353486"/>
              <a:gd name="connsiteY3" fmla="*/ 5147552 h 5153007"/>
              <a:gd name="connsiteX4" fmla="*/ 848388 w 1353486"/>
              <a:gd name="connsiteY4" fmla="*/ 2048 h 5153007"/>
              <a:gd name="connsiteX0" fmla="*/ 848388 w 1577804"/>
              <a:gd name="connsiteY0" fmla="*/ 0 h 5150959"/>
              <a:gd name="connsiteX1" fmla="*/ 1136833 w 1577804"/>
              <a:gd name="connsiteY1" fmla="*/ 51740 h 5150959"/>
              <a:gd name="connsiteX2" fmla="*/ 605168 w 1577804"/>
              <a:gd name="connsiteY2" fmla="*/ 5150959 h 5150959"/>
              <a:gd name="connsiteX3" fmla="*/ 0 w 1577804"/>
              <a:gd name="connsiteY3" fmla="*/ 5145504 h 5150959"/>
              <a:gd name="connsiteX4" fmla="*/ 848388 w 1577804"/>
              <a:gd name="connsiteY4" fmla="*/ 0 h 5150959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81644 w 1577804"/>
              <a:gd name="connsiteY0" fmla="*/ 0 h 5145580"/>
              <a:gd name="connsiteX1" fmla="*/ 1136833 w 1577804"/>
              <a:gd name="connsiteY1" fmla="*/ 46361 h 5145580"/>
              <a:gd name="connsiteX2" fmla="*/ 605168 w 1577804"/>
              <a:gd name="connsiteY2" fmla="*/ 5145580 h 5145580"/>
              <a:gd name="connsiteX3" fmla="*/ 0 w 1577804"/>
              <a:gd name="connsiteY3" fmla="*/ 5140125 h 5145580"/>
              <a:gd name="connsiteX4" fmla="*/ 681644 w 1577804"/>
              <a:gd name="connsiteY4" fmla="*/ 0 h 5145580"/>
              <a:gd name="connsiteX0" fmla="*/ 675205 w 1571365"/>
              <a:gd name="connsiteY0" fmla="*/ 0 h 5145580"/>
              <a:gd name="connsiteX1" fmla="*/ 1130394 w 1571365"/>
              <a:gd name="connsiteY1" fmla="*/ 46361 h 5145580"/>
              <a:gd name="connsiteX2" fmla="*/ 598729 w 1571365"/>
              <a:gd name="connsiteY2" fmla="*/ 5145580 h 5145580"/>
              <a:gd name="connsiteX3" fmla="*/ 0 w 1571365"/>
              <a:gd name="connsiteY3" fmla="*/ 5140125 h 5145580"/>
              <a:gd name="connsiteX4" fmla="*/ 675205 w 1571365"/>
              <a:gd name="connsiteY4" fmla="*/ 0 h 5145580"/>
              <a:gd name="connsiteX0" fmla="*/ 681645 w 1577805"/>
              <a:gd name="connsiteY0" fmla="*/ 0 h 5145580"/>
              <a:gd name="connsiteX1" fmla="*/ 1136834 w 1577805"/>
              <a:gd name="connsiteY1" fmla="*/ 46361 h 5145580"/>
              <a:gd name="connsiteX2" fmla="*/ 605169 w 1577805"/>
              <a:gd name="connsiteY2" fmla="*/ 5145580 h 5145580"/>
              <a:gd name="connsiteX3" fmla="*/ 0 w 1577805"/>
              <a:gd name="connsiteY3" fmla="*/ 5140125 h 5145580"/>
              <a:gd name="connsiteX4" fmla="*/ 681645 w 1577805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99933"/>
              <a:gd name="connsiteY0" fmla="*/ 0 h 5145580"/>
              <a:gd name="connsiteX1" fmla="*/ 731150 w 1399933"/>
              <a:gd name="connsiteY1" fmla="*/ 1285 h 5145580"/>
              <a:gd name="connsiteX2" fmla="*/ 605169 w 1399933"/>
              <a:gd name="connsiteY2" fmla="*/ 5145580 h 5145580"/>
              <a:gd name="connsiteX3" fmla="*/ 0 w 1399933"/>
              <a:gd name="connsiteY3" fmla="*/ 5140125 h 5145580"/>
              <a:gd name="connsiteX4" fmla="*/ 681645 w 1399933"/>
              <a:gd name="connsiteY4" fmla="*/ 0 h 5145580"/>
              <a:gd name="connsiteX0" fmla="*/ 681645 w 1386537"/>
              <a:gd name="connsiteY0" fmla="*/ 0 h 5145580"/>
              <a:gd name="connsiteX1" fmla="*/ 731150 w 1386537"/>
              <a:gd name="connsiteY1" fmla="*/ 1285 h 5145580"/>
              <a:gd name="connsiteX2" fmla="*/ 605169 w 1386537"/>
              <a:gd name="connsiteY2" fmla="*/ 5145580 h 5145580"/>
              <a:gd name="connsiteX3" fmla="*/ 0 w 1386537"/>
              <a:gd name="connsiteY3" fmla="*/ 5140125 h 5145580"/>
              <a:gd name="connsiteX4" fmla="*/ 681645 w 1386537"/>
              <a:gd name="connsiteY4" fmla="*/ 0 h 5145580"/>
              <a:gd name="connsiteX0" fmla="*/ 681645 w 1378704"/>
              <a:gd name="connsiteY0" fmla="*/ 9644 h 5155224"/>
              <a:gd name="connsiteX1" fmla="*/ 709292 w 1378704"/>
              <a:gd name="connsiteY1" fmla="*/ 0 h 5155224"/>
              <a:gd name="connsiteX2" fmla="*/ 605169 w 1378704"/>
              <a:gd name="connsiteY2" fmla="*/ 5155224 h 5155224"/>
              <a:gd name="connsiteX3" fmla="*/ 0 w 1378704"/>
              <a:gd name="connsiteY3" fmla="*/ 5149769 h 5155224"/>
              <a:gd name="connsiteX4" fmla="*/ 681645 w 1378704"/>
              <a:gd name="connsiteY4" fmla="*/ 9644 h 5155224"/>
              <a:gd name="connsiteX0" fmla="*/ 681645 w 1378704"/>
              <a:gd name="connsiteY0" fmla="*/ 2358 h 5147938"/>
              <a:gd name="connsiteX1" fmla="*/ 709292 w 1378704"/>
              <a:gd name="connsiteY1" fmla="*/ 0 h 5147938"/>
              <a:gd name="connsiteX2" fmla="*/ 605169 w 1378704"/>
              <a:gd name="connsiteY2" fmla="*/ 5147938 h 5147938"/>
              <a:gd name="connsiteX3" fmla="*/ 0 w 1378704"/>
              <a:gd name="connsiteY3" fmla="*/ 5142483 h 5147938"/>
              <a:gd name="connsiteX4" fmla="*/ 681645 w 1378704"/>
              <a:gd name="connsiteY4" fmla="*/ 2358 h 5147938"/>
              <a:gd name="connsiteX0" fmla="*/ 681645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81645 w 1394746"/>
              <a:gd name="connsiteY4" fmla="*/ 2358 h 5147938"/>
              <a:gd name="connsiteX0" fmla="*/ 678002 w 1394746"/>
              <a:gd name="connsiteY0" fmla="*/ 2358 h 5147938"/>
              <a:gd name="connsiteX1" fmla="*/ 709292 w 1394746"/>
              <a:gd name="connsiteY1" fmla="*/ 0 h 5147938"/>
              <a:gd name="connsiteX2" fmla="*/ 605169 w 1394746"/>
              <a:gd name="connsiteY2" fmla="*/ 5147938 h 5147938"/>
              <a:gd name="connsiteX3" fmla="*/ 0 w 1394746"/>
              <a:gd name="connsiteY3" fmla="*/ 5142483 h 5147938"/>
              <a:gd name="connsiteX4" fmla="*/ 678002 w 1394746"/>
              <a:gd name="connsiteY4" fmla="*/ 2358 h 514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746" h="5147938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11C3F06-D6FC-4C75-A071-26658C2B36EB}"/>
              </a:ext>
            </a:extLst>
          </p:cNvPr>
          <p:cNvSpPr/>
          <p:nvPr userDrawn="1"/>
        </p:nvSpPr>
        <p:spPr>
          <a:xfrm>
            <a:off x="3470022" y="-4713"/>
            <a:ext cx="1527735" cy="6873277"/>
          </a:xfrm>
          <a:custGeom>
            <a:avLst/>
            <a:gdLst>
              <a:gd name="connsiteX0" fmla="*/ 280657 w 280657"/>
              <a:gd name="connsiteY0" fmla="*/ 0 h 5169529"/>
              <a:gd name="connsiteX1" fmla="*/ 271604 w 280657"/>
              <a:gd name="connsiteY1" fmla="*/ 5169529 h 5169529"/>
              <a:gd name="connsiteX2" fmla="*/ 0 w 280657"/>
              <a:gd name="connsiteY2" fmla="*/ 5169529 h 5169529"/>
              <a:gd name="connsiteX3" fmla="*/ 280657 w 280657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761272"/>
              <a:gd name="connsiteY0" fmla="*/ 0 h 5169529"/>
              <a:gd name="connsiteX1" fmla="*/ 271604 w 761272"/>
              <a:gd name="connsiteY1" fmla="*/ 5169529 h 5169529"/>
              <a:gd name="connsiteX2" fmla="*/ 0 w 761272"/>
              <a:gd name="connsiteY2" fmla="*/ 5169529 h 5169529"/>
              <a:gd name="connsiteX3" fmla="*/ 280657 w 761272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280657 w 1065906"/>
              <a:gd name="connsiteY0" fmla="*/ 0 h 5169529"/>
              <a:gd name="connsiteX1" fmla="*/ 271604 w 1065906"/>
              <a:gd name="connsiteY1" fmla="*/ 5169529 h 5169529"/>
              <a:gd name="connsiteX2" fmla="*/ 0 w 1065906"/>
              <a:gd name="connsiteY2" fmla="*/ 5169529 h 5169529"/>
              <a:gd name="connsiteX3" fmla="*/ 280657 w 1065906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1087008"/>
              <a:gd name="connsiteY0" fmla="*/ 0 h 5169529"/>
              <a:gd name="connsiteX1" fmla="*/ 292706 w 1087008"/>
              <a:gd name="connsiteY1" fmla="*/ 5169529 h 5169529"/>
              <a:gd name="connsiteX2" fmla="*/ 0 w 1087008"/>
              <a:gd name="connsiteY2" fmla="*/ 5169529 h 5169529"/>
              <a:gd name="connsiteX3" fmla="*/ 301759 w 1087008"/>
              <a:gd name="connsiteY3" fmla="*/ 0 h 5169529"/>
              <a:gd name="connsiteX0" fmla="*/ 301759 w 981021"/>
              <a:gd name="connsiteY0" fmla="*/ 0 h 5169529"/>
              <a:gd name="connsiteX1" fmla="*/ 292706 w 981021"/>
              <a:gd name="connsiteY1" fmla="*/ 5169529 h 5169529"/>
              <a:gd name="connsiteX2" fmla="*/ 0 w 981021"/>
              <a:gd name="connsiteY2" fmla="*/ 5169529 h 5169529"/>
              <a:gd name="connsiteX3" fmla="*/ 301759 w 981021"/>
              <a:gd name="connsiteY3" fmla="*/ 0 h 5169529"/>
              <a:gd name="connsiteX0" fmla="*/ 301759 w 918930"/>
              <a:gd name="connsiteY0" fmla="*/ 0 h 5169529"/>
              <a:gd name="connsiteX1" fmla="*/ 292706 w 918930"/>
              <a:gd name="connsiteY1" fmla="*/ 5169529 h 5169529"/>
              <a:gd name="connsiteX2" fmla="*/ 0 w 918930"/>
              <a:gd name="connsiteY2" fmla="*/ 5169529 h 5169529"/>
              <a:gd name="connsiteX3" fmla="*/ 301759 w 918930"/>
              <a:gd name="connsiteY3" fmla="*/ 0 h 5169529"/>
              <a:gd name="connsiteX0" fmla="*/ 301759 w 1078980"/>
              <a:gd name="connsiteY0" fmla="*/ 0 h 5169529"/>
              <a:gd name="connsiteX1" fmla="*/ 292706 w 1078980"/>
              <a:gd name="connsiteY1" fmla="*/ 5169529 h 5169529"/>
              <a:gd name="connsiteX2" fmla="*/ 0 w 1078980"/>
              <a:gd name="connsiteY2" fmla="*/ 5169529 h 5169529"/>
              <a:gd name="connsiteX3" fmla="*/ 301759 w 1078980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86927"/>
              <a:gd name="connsiteY0" fmla="*/ 0 h 5169529"/>
              <a:gd name="connsiteX1" fmla="*/ 292706 w 1086927"/>
              <a:gd name="connsiteY1" fmla="*/ 5169529 h 5169529"/>
              <a:gd name="connsiteX2" fmla="*/ 0 w 1086927"/>
              <a:gd name="connsiteY2" fmla="*/ 5169529 h 5169529"/>
              <a:gd name="connsiteX3" fmla="*/ 301759 w 1086927"/>
              <a:gd name="connsiteY3" fmla="*/ 0 h 5169529"/>
              <a:gd name="connsiteX0" fmla="*/ 301759 w 1076561"/>
              <a:gd name="connsiteY0" fmla="*/ 0 h 5169529"/>
              <a:gd name="connsiteX1" fmla="*/ 292706 w 1076561"/>
              <a:gd name="connsiteY1" fmla="*/ 5169529 h 5169529"/>
              <a:gd name="connsiteX2" fmla="*/ 0 w 1076561"/>
              <a:gd name="connsiteY2" fmla="*/ 5169529 h 5169529"/>
              <a:gd name="connsiteX3" fmla="*/ 301759 w 1076561"/>
              <a:gd name="connsiteY3" fmla="*/ 0 h 5169529"/>
              <a:gd name="connsiteX0" fmla="*/ 301759 w 1094749"/>
              <a:gd name="connsiteY0" fmla="*/ 0 h 5169529"/>
              <a:gd name="connsiteX1" fmla="*/ 292706 w 1094749"/>
              <a:gd name="connsiteY1" fmla="*/ 5169529 h 5169529"/>
              <a:gd name="connsiteX2" fmla="*/ 0 w 1094749"/>
              <a:gd name="connsiteY2" fmla="*/ 5169529 h 5169529"/>
              <a:gd name="connsiteX3" fmla="*/ 301759 w 1094749"/>
              <a:gd name="connsiteY3" fmla="*/ 0 h 5169529"/>
              <a:gd name="connsiteX0" fmla="*/ 301759 w 1084328"/>
              <a:gd name="connsiteY0" fmla="*/ 0 h 5169529"/>
              <a:gd name="connsiteX1" fmla="*/ 292706 w 1084328"/>
              <a:gd name="connsiteY1" fmla="*/ 5169529 h 5169529"/>
              <a:gd name="connsiteX2" fmla="*/ 0 w 1084328"/>
              <a:gd name="connsiteY2" fmla="*/ 5169529 h 5169529"/>
              <a:gd name="connsiteX3" fmla="*/ 301759 w 1084328"/>
              <a:gd name="connsiteY3" fmla="*/ 0 h 5169529"/>
              <a:gd name="connsiteX0" fmla="*/ 301759 w 1097769"/>
              <a:gd name="connsiteY0" fmla="*/ 0 h 5169529"/>
              <a:gd name="connsiteX1" fmla="*/ 292706 w 1097769"/>
              <a:gd name="connsiteY1" fmla="*/ 5169529 h 5169529"/>
              <a:gd name="connsiteX2" fmla="*/ 0 w 1097769"/>
              <a:gd name="connsiteY2" fmla="*/ 5169529 h 5169529"/>
              <a:gd name="connsiteX3" fmla="*/ 301759 w 1097769"/>
              <a:gd name="connsiteY3" fmla="*/ 0 h 5169529"/>
              <a:gd name="connsiteX0" fmla="*/ 301759 w 1081652"/>
              <a:gd name="connsiteY0" fmla="*/ 0 h 5169529"/>
              <a:gd name="connsiteX1" fmla="*/ 292706 w 1081652"/>
              <a:gd name="connsiteY1" fmla="*/ 5169529 h 5169529"/>
              <a:gd name="connsiteX2" fmla="*/ 0 w 1081652"/>
              <a:gd name="connsiteY2" fmla="*/ 5169529 h 5169529"/>
              <a:gd name="connsiteX3" fmla="*/ 301759 w 1081652"/>
              <a:gd name="connsiteY3" fmla="*/ 0 h 5169529"/>
              <a:gd name="connsiteX0" fmla="*/ 301759 w 1049879"/>
              <a:gd name="connsiteY0" fmla="*/ 0 h 5169529"/>
              <a:gd name="connsiteX1" fmla="*/ 292706 w 1049879"/>
              <a:gd name="connsiteY1" fmla="*/ 5169529 h 5169529"/>
              <a:gd name="connsiteX2" fmla="*/ 0 w 1049879"/>
              <a:gd name="connsiteY2" fmla="*/ 5169529 h 5169529"/>
              <a:gd name="connsiteX3" fmla="*/ 301759 w 1049879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4244"/>
              <a:gd name="connsiteY0" fmla="*/ 0 h 5169529"/>
              <a:gd name="connsiteX1" fmla="*/ 292706 w 1034244"/>
              <a:gd name="connsiteY1" fmla="*/ 5169529 h 5169529"/>
              <a:gd name="connsiteX2" fmla="*/ 0 w 1034244"/>
              <a:gd name="connsiteY2" fmla="*/ 5169529 h 5169529"/>
              <a:gd name="connsiteX3" fmla="*/ 301759 w 1034244"/>
              <a:gd name="connsiteY3" fmla="*/ 0 h 5169529"/>
              <a:gd name="connsiteX0" fmla="*/ 301759 w 1030828"/>
              <a:gd name="connsiteY0" fmla="*/ 0 h 5169529"/>
              <a:gd name="connsiteX1" fmla="*/ 285672 w 1030828"/>
              <a:gd name="connsiteY1" fmla="*/ 5169529 h 5169529"/>
              <a:gd name="connsiteX2" fmla="*/ 0 w 1030828"/>
              <a:gd name="connsiteY2" fmla="*/ 5169529 h 5169529"/>
              <a:gd name="connsiteX3" fmla="*/ 301759 w 1030828"/>
              <a:gd name="connsiteY3" fmla="*/ 0 h 5169529"/>
              <a:gd name="connsiteX0" fmla="*/ 301759 w 1046406"/>
              <a:gd name="connsiteY0" fmla="*/ 0 h 5169529"/>
              <a:gd name="connsiteX1" fmla="*/ 285672 w 1046406"/>
              <a:gd name="connsiteY1" fmla="*/ 5169529 h 5169529"/>
              <a:gd name="connsiteX2" fmla="*/ 0 w 1046406"/>
              <a:gd name="connsiteY2" fmla="*/ 5169529 h 5169529"/>
              <a:gd name="connsiteX3" fmla="*/ 301759 w 1046406"/>
              <a:gd name="connsiteY3" fmla="*/ 0 h 5169529"/>
              <a:gd name="connsiteX0" fmla="*/ 319549 w 1055493"/>
              <a:gd name="connsiteY0" fmla="*/ 0 h 5137507"/>
              <a:gd name="connsiteX1" fmla="*/ 285672 w 1055493"/>
              <a:gd name="connsiteY1" fmla="*/ 5137507 h 5137507"/>
              <a:gd name="connsiteX2" fmla="*/ 0 w 1055493"/>
              <a:gd name="connsiteY2" fmla="*/ 5137507 h 5137507"/>
              <a:gd name="connsiteX3" fmla="*/ 319549 w 1055493"/>
              <a:gd name="connsiteY3" fmla="*/ 0 h 5137507"/>
              <a:gd name="connsiteX0" fmla="*/ 319549 w 1055493"/>
              <a:gd name="connsiteY0" fmla="*/ 0 h 5155297"/>
              <a:gd name="connsiteX1" fmla="*/ 285672 w 1055493"/>
              <a:gd name="connsiteY1" fmla="*/ 5155297 h 5155297"/>
              <a:gd name="connsiteX2" fmla="*/ 0 w 1055493"/>
              <a:gd name="connsiteY2" fmla="*/ 5155297 h 5155297"/>
              <a:gd name="connsiteX3" fmla="*/ 319549 w 1055493"/>
              <a:gd name="connsiteY3" fmla="*/ 0 h 5155297"/>
              <a:gd name="connsiteX0" fmla="*/ 319549 w 1054135"/>
              <a:gd name="connsiteY0" fmla="*/ 0 h 5155297"/>
              <a:gd name="connsiteX1" fmla="*/ 285672 w 1054135"/>
              <a:gd name="connsiteY1" fmla="*/ 5155297 h 5155297"/>
              <a:gd name="connsiteX2" fmla="*/ 0 w 1054135"/>
              <a:gd name="connsiteY2" fmla="*/ 5155297 h 5155297"/>
              <a:gd name="connsiteX3" fmla="*/ 319549 w 1054135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52777"/>
              <a:gd name="connsiteY0" fmla="*/ 0 h 5155297"/>
              <a:gd name="connsiteX1" fmla="*/ 285672 w 1052777"/>
              <a:gd name="connsiteY1" fmla="*/ 5155297 h 5155297"/>
              <a:gd name="connsiteX2" fmla="*/ 0 w 1052777"/>
              <a:gd name="connsiteY2" fmla="*/ 5155297 h 5155297"/>
              <a:gd name="connsiteX3" fmla="*/ 319549 w 1052777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9549 w 1037922"/>
              <a:gd name="connsiteY0" fmla="*/ 0 h 5155297"/>
              <a:gd name="connsiteX1" fmla="*/ 285672 w 1037922"/>
              <a:gd name="connsiteY1" fmla="*/ 5155297 h 5155297"/>
              <a:gd name="connsiteX2" fmla="*/ 0 w 1037922"/>
              <a:gd name="connsiteY2" fmla="*/ 5155297 h 5155297"/>
              <a:gd name="connsiteX3" fmla="*/ 319549 w 1037922"/>
              <a:gd name="connsiteY3" fmla="*/ 0 h 5155297"/>
              <a:gd name="connsiteX0" fmla="*/ 314686 w 1035467"/>
              <a:gd name="connsiteY0" fmla="*/ 0 h 5160160"/>
              <a:gd name="connsiteX1" fmla="*/ 285672 w 1035467"/>
              <a:gd name="connsiteY1" fmla="*/ 5160160 h 5160160"/>
              <a:gd name="connsiteX2" fmla="*/ 0 w 1035467"/>
              <a:gd name="connsiteY2" fmla="*/ 5160160 h 5160160"/>
              <a:gd name="connsiteX3" fmla="*/ 314686 w 1035467"/>
              <a:gd name="connsiteY3" fmla="*/ 0 h 5160160"/>
              <a:gd name="connsiteX0" fmla="*/ 314686 w 1042817"/>
              <a:gd name="connsiteY0" fmla="*/ 0 h 5160160"/>
              <a:gd name="connsiteX1" fmla="*/ 285672 w 1042817"/>
              <a:gd name="connsiteY1" fmla="*/ 5160160 h 5160160"/>
              <a:gd name="connsiteX2" fmla="*/ 0 w 1042817"/>
              <a:gd name="connsiteY2" fmla="*/ 5160160 h 5160160"/>
              <a:gd name="connsiteX3" fmla="*/ 314686 w 1042817"/>
              <a:gd name="connsiteY3" fmla="*/ 0 h 5160160"/>
              <a:gd name="connsiteX0" fmla="*/ 291826 w 1031317"/>
              <a:gd name="connsiteY0" fmla="*/ 0 h 5153629"/>
              <a:gd name="connsiteX1" fmla="*/ 285672 w 1031317"/>
              <a:gd name="connsiteY1" fmla="*/ 5153629 h 5153629"/>
              <a:gd name="connsiteX2" fmla="*/ 0 w 1031317"/>
              <a:gd name="connsiteY2" fmla="*/ 5153629 h 5153629"/>
              <a:gd name="connsiteX3" fmla="*/ 291826 w 1031317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91826 w 1067180"/>
              <a:gd name="connsiteY0" fmla="*/ 0 h 5153629"/>
              <a:gd name="connsiteX1" fmla="*/ 285672 w 1067180"/>
              <a:gd name="connsiteY1" fmla="*/ 5153629 h 5153629"/>
              <a:gd name="connsiteX2" fmla="*/ 0 w 1067180"/>
              <a:gd name="connsiteY2" fmla="*/ 5153629 h 5153629"/>
              <a:gd name="connsiteX3" fmla="*/ 291826 w 1067180"/>
              <a:gd name="connsiteY3" fmla="*/ 0 h 5153629"/>
              <a:gd name="connsiteX0" fmla="*/ 288560 w 1065497"/>
              <a:gd name="connsiteY0" fmla="*/ 0 h 5147098"/>
              <a:gd name="connsiteX1" fmla="*/ 285672 w 1065497"/>
              <a:gd name="connsiteY1" fmla="*/ 5147098 h 5147098"/>
              <a:gd name="connsiteX2" fmla="*/ 0 w 1065497"/>
              <a:gd name="connsiteY2" fmla="*/ 5147098 h 5147098"/>
              <a:gd name="connsiteX3" fmla="*/ 288560 w 1065497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88560 w 1096906"/>
              <a:gd name="connsiteY0" fmla="*/ 0 h 5147098"/>
              <a:gd name="connsiteX1" fmla="*/ 285672 w 1096906"/>
              <a:gd name="connsiteY1" fmla="*/ 5147098 h 5147098"/>
              <a:gd name="connsiteX2" fmla="*/ 0 w 1096906"/>
              <a:gd name="connsiteY2" fmla="*/ 5147098 h 5147098"/>
              <a:gd name="connsiteX3" fmla="*/ 288560 w 1096906"/>
              <a:gd name="connsiteY3" fmla="*/ 0 h 5147098"/>
              <a:gd name="connsiteX0" fmla="*/ 204061 w 1053504"/>
              <a:gd name="connsiteY0" fmla="*/ 0 h 5147098"/>
              <a:gd name="connsiteX1" fmla="*/ 285672 w 1053504"/>
              <a:gd name="connsiteY1" fmla="*/ 5147098 h 5147098"/>
              <a:gd name="connsiteX2" fmla="*/ 0 w 1053504"/>
              <a:gd name="connsiteY2" fmla="*/ 5147098 h 5147098"/>
              <a:gd name="connsiteX3" fmla="*/ 204061 w 10535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242161 w 1091604"/>
              <a:gd name="connsiteY0" fmla="*/ 0 h 5147098"/>
              <a:gd name="connsiteX1" fmla="*/ 323772 w 1091604"/>
              <a:gd name="connsiteY1" fmla="*/ 5147098 h 5147098"/>
              <a:gd name="connsiteX2" fmla="*/ 0 w 1091604"/>
              <a:gd name="connsiteY2" fmla="*/ 5147098 h 5147098"/>
              <a:gd name="connsiteX3" fmla="*/ 242161 w 1091604"/>
              <a:gd name="connsiteY3" fmla="*/ 0 h 5147098"/>
              <a:gd name="connsiteX0" fmla="*/ 346963 w 1145801"/>
              <a:gd name="connsiteY0" fmla="*/ 0 h 5154958"/>
              <a:gd name="connsiteX1" fmla="*/ 323772 w 1145801"/>
              <a:gd name="connsiteY1" fmla="*/ 5154958 h 5154958"/>
              <a:gd name="connsiteX2" fmla="*/ 0 w 1145801"/>
              <a:gd name="connsiteY2" fmla="*/ 5154958 h 5154958"/>
              <a:gd name="connsiteX3" fmla="*/ 346963 w 1145801"/>
              <a:gd name="connsiteY3" fmla="*/ 0 h 51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801" h="5154958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18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97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65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59896" y="2492896"/>
            <a:ext cx="1872208" cy="187220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4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977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785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0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1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028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Abadi" panose="020B060402010402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523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21987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82326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35041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66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47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16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797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41165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7DDBCE0-5335-4926-AB19-E3A892931A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7610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82326"/>
            <a:ext cx="12192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35041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75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2181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1"/>
            <a:ext cx="10515465" cy="6868601"/>
          </a:xfrm>
          <a:custGeom>
            <a:avLst/>
            <a:gdLst>
              <a:gd name="connsiteX0" fmla="*/ 0 w 8244408"/>
              <a:gd name="connsiteY0" fmla="*/ 0 h 5143500"/>
              <a:gd name="connsiteX1" fmla="*/ 8244408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244408"/>
              <a:gd name="connsiteY0" fmla="*/ 0 h 5143500"/>
              <a:gd name="connsiteX1" fmla="*/ 5779504 w 8244408"/>
              <a:gd name="connsiteY1" fmla="*/ 0 h 5143500"/>
              <a:gd name="connsiteX2" fmla="*/ 8244408 w 8244408"/>
              <a:gd name="connsiteY2" fmla="*/ 5143500 h 5143500"/>
              <a:gd name="connsiteX3" fmla="*/ 0 w 8244408"/>
              <a:gd name="connsiteY3" fmla="*/ 5143500 h 5143500"/>
              <a:gd name="connsiteX4" fmla="*/ 0 w 8244408"/>
              <a:gd name="connsiteY4" fmla="*/ 0 h 5143500"/>
              <a:gd name="connsiteX0" fmla="*/ 0 w 8069479"/>
              <a:gd name="connsiteY0" fmla="*/ 0 h 5143500"/>
              <a:gd name="connsiteX1" fmla="*/ 5779504 w 8069479"/>
              <a:gd name="connsiteY1" fmla="*/ 0 h 5143500"/>
              <a:gd name="connsiteX2" fmla="*/ 8069479 w 8069479"/>
              <a:gd name="connsiteY2" fmla="*/ 5143500 h 5143500"/>
              <a:gd name="connsiteX3" fmla="*/ 0 w 8069479"/>
              <a:gd name="connsiteY3" fmla="*/ 5143500 h 5143500"/>
              <a:gd name="connsiteX4" fmla="*/ 0 w 8069479"/>
              <a:gd name="connsiteY4" fmla="*/ 0 h 5143500"/>
              <a:gd name="connsiteX0" fmla="*/ 0 w 8013820"/>
              <a:gd name="connsiteY0" fmla="*/ 0 h 5143500"/>
              <a:gd name="connsiteX1" fmla="*/ 5779504 w 8013820"/>
              <a:gd name="connsiteY1" fmla="*/ 0 h 5143500"/>
              <a:gd name="connsiteX2" fmla="*/ 8013820 w 8013820"/>
              <a:gd name="connsiteY2" fmla="*/ 5143500 h 5143500"/>
              <a:gd name="connsiteX3" fmla="*/ 0 w 8013820"/>
              <a:gd name="connsiteY3" fmla="*/ 5143500 h 5143500"/>
              <a:gd name="connsiteX4" fmla="*/ 0 w 8013820"/>
              <a:gd name="connsiteY4" fmla="*/ 0 h 5143500"/>
              <a:gd name="connsiteX0" fmla="*/ 0 w 7966112"/>
              <a:gd name="connsiteY0" fmla="*/ 0 h 5143500"/>
              <a:gd name="connsiteX1" fmla="*/ 5779504 w 7966112"/>
              <a:gd name="connsiteY1" fmla="*/ 0 h 5143500"/>
              <a:gd name="connsiteX2" fmla="*/ 7966112 w 7966112"/>
              <a:gd name="connsiteY2" fmla="*/ 5143500 h 5143500"/>
              <a:gd name="connsiteX3" fmla="*/ 0 w 7966112"/>
              <a:gd name="connsiteY3" fmla="*/ 5143500 h 5143500"/>
              <a:gd name="connsiteX4" fmla="*/ 0 w 7966112"/>
              <a:gd name="connsiteY4" fmla="*/ 0 h 5143500"/>
              <a:gd name="connsiteX0" fmla="*/ 0 w 7942258"/>
              <a:gd name="connsiteY0" fmla="*/ 0 h 5143500"/>
              <a:gd name="connsiteX1" fmla="*/ 5779504 w 7942258"/>
              <a:gd name="connsiteY1" fmla="*/ 0 h 5143500"/>
              <a:gd name="connsiteX2" fmla="*/ 7942258 w 7942258"/>
              <a:gd name="connsiteY2" fmla="*/ 5143500 h 5143500"/>
              <a:gd name="connsiteX3" fmla="*/ 0 w 7942258"/>
              <a:gd name="connsiteY3" fmla="*/ 5143500 h 5143500"/>
              <a:gd name="connsiteX4" fmla="*/ 0 w 7942258"/>
              <a:gd name="connsiteY4" fmla="*/ 0 h 5143500"/>
              <a:gd name="connsiteX0" fmla="*/ 0 w 7886599"/>
              <a:gd name="connsiteY0" fmla="*/ 0 h 5151451"/>
              <a:gd name="connsiteX1" fmla="*/ 5779504 w 7886599"/>
              <a:gd name="connsiteY1" fmla="*/ 0 h 5151451"/>
              <a:gd name="connsiteX2" fmla="*/ 7886599 w 7886599"/>
              <a:gd name="connsiteY2" fmla="*/ 5151451 h 5151451"/>
              <a:gd name="connsiteX3" fmla="*/ 0 w 7886599"/>
              <a:gd name="connsiteY3" fmla="*/ 5143500 h 5151451"/>
              <a:gd name="connsiteX4" fmla="*/ 0 w 7886599"/>
              <a:gd name="connsiteY4" fmla="*/ 0 h 515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6599" h="5151451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badi" panose="020B0604020104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64638"/>
            <a:ext cx="1156860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2086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0431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8516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90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548680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13" y="3185733"/>
            <a:ext cx="3552395" cy="3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8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1030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6911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630695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814893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0372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78457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7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4800" y="1316766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9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89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82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90" r:id="rId17"/>
    <p:sldLayoutId id="2147483691" r:id="rId18"/>
    <p:sldLayoutId id="2147483692" r:id="rId19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32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4" r:id="rId2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www.free-powerpoint-templates-design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SUMEET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사업계획서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AI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summary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meeting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assistant</a:t>
            </a:r>
          </a:p>
        </p:txBody>
      </p:sp>
      <p:pic>
        <p:nvPicPr>
          <p:cNvPr id="6" name="그림 개체 틀 5" descr="실내, 벽, 테이블, 앉아있는이(가) 표시된 사진&#10;&#10;자동 생성된 설명">
            <a:extLst>
              <a:ext uri="{FF2B5EF4-FFF2-40B4-BE49-F238E27FC236}">
                <a16:creationId xmlns:a16="http://schemas.microsoft.com/office/drawing/2014/main" id="{318A1FCB-DAF9-4638-8CB4-FB65F7E0BFE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l="16653" r="16653"/>
          <a:stretch>
            <a:fillRect/>
          </a:stretch>
        </p:blipFill>
        <p:spPr/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4CC65989-56D1-437D-9ACC-EC7DC6476A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89" y="269281"/>
            <a:ext cx="1255296" cy="310420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D95C355D-C82B-49DE-8543-F96F255B25DE}"/>
              </a:ext>
            </a:extLst>
          </p:cNvPr>
          <p:cNvSpPr txBox="1"/>
          <p:nvPr/>
        </p:nvSpPr>
        <p:spPr>
          <a:xfrm>
            <a:off x="581891" y="6456219"/>
            <a:ext cx="1161010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 pitchFamily="34" charset="0"/>
                <a:hlinkClick r:id="rId6"/>
              </a:rPr>
              <a:t>http://www.free-powerpoint-templates-design.com</a:t>
            </a:r>
            <a:endParaRPr lang="ko-KR" altLang="en-US" sz="1067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F0516E2-0BC1-4B7A-8620-23D1D3DD8F36}"/>
              </a:ext>
            </a:extLst>
          </p:cNvPr>
          <p:cNvSpPr txBox="1">
            <a:spLocks/>
          </p:cNvSpPr>
          <p:nvPr/>
        </p:nvSpPr>
        <p:spPr>
          <a:xfrm>
            <a:off x="7354392" y="5661849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201601364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박주영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(T)	201503665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홍승환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201600599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김아연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201701138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김혜원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HERE   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6F31535-2937-4D9D-8278-20665C93E04F}"/>
              </a:ext>
            </a:extLst>
          </p:cNvPr>
          <p:cNvSpPr txBox="1">
            <a:spLocks/>
          </p:cNvSpPr>
          <p:nvPr/>
        </p:nvSpPr>
        <p:spPr>
          <a:xfrm>
            <a:off x="308550" y="145236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MUD Team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Meeting Using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DeepLearning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C76D803-A84F-4B47-B1A7-8E2A654CB348}"/>
              </a:ext>
            </a:extLst>
          </p:cNvPr>
          <p:cNvSpPr txBox="1">
            <a:spLocks/>
          </p:cNvSpPr>
          <p:nvPr/>
        </p:nvSpPr>
        <p:spPr>
          <a:xfrm>
            <a:off x="7354392" y="5006255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MUD Team</a:t>
            </a:r>
            <a:r>
              <a:rPr lang="en-US" altLang="ko-K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측면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Documents Paper · Free vector graphic on Pixabay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52" y="2511540"/>
            <a:ext cx="1479555" cy="146329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3F88A04-CE34-48F8-B6EB-38DA2E24D6D0}"/>
              </a:ext>
            </a:extLst>
          </p:cNvPr>
          <p:cNvGrpSpPr/>
          <p:nvPr/>
        </p:nvGrpSpPr>
        <p:grpSpPr>
          <a:xfrm>
            <a:off x="2180030" y="1270648"/>
            <a:ext cx="8477588" cy="2495227"/>
            <a:chOff x="-332432" y="-389989"/>
            <a:chExt cx="8804519" cy="267644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61F8E1-E38D-4AC5-9908-9C7CD0F53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t="6446"/>
            <a:stretch/>
          </p:blipFill>
          <p:spPr>
            <a:xfrm>
              <a:off x="746224" y="-389989"/>
              <a:ext cx="7125127" cy="26764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그래픽 12" descr="조금 굽은 줄 화살표">
              <a:extLst>
                <a:ext uri="{FF2B5EF4-FFF2-40B4-BE49-F238E27FC236}">
                  <a16:creationId xmlns:a16="http://schemas.microsoft.com/office/drawing/2014/main" id="{8D5792F0-11F5-41A3-BE69-13E2F5D4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839544">
              <a:off x="-360651" y="280939"/>
              <a:ext cx="1276044" cy="1219606"/>
            </a:xfrm>
            <a:prstGeom prst="rect">
              <a:avLst/>
            </a:prstGeom>
          </p:spPr>
        </p:pic>
        <p:pic>
          <p:nvPicPr>
            <p:cNvPr id="20" name="그래픽 12" descr="조금 굽은 줄 화살표">
              <a:extLst>
                <a:ext uri="{FF2B5EF4-FFF2-40B4-BE49-F238E27FC236}">
                  <a16:creationId xmlns:a16="http://schemas.microsoft.com/office/drawing/2014/main" id="{8D5792F0-11F5-41A3-BE69-13E2F5D4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57166" y="359426"/>
              <a:ext cx="714921" cy="714921"/>
            </a:xfrm>
            <a:prstGeom prst="rect">
              <a:avLst/>
            </a:prstGeom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CA49DB93-88E9-42B7-B274-161A99D1C0DD}"/>
              </a:ext>
            </a:extLst>
          </p:cNvPr>
          <p:cNvSpPr/>
          <p:nvPr/>
        </p:nvSpPr>
        <p:spPr>
          <a:xfrm>
            <a:off x="10420685" y="1746790"/>
            <a:ext cx="1771315" cy="1312425"/>
          </a:xfrm>
          <a:prstGeom prst="ellipse">
            <a:avLst/>
          </a:prstGeom>
          <a:noFill/>
          <a:ln>
            <a:solidFill>
              <a:srgbClr val="396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문서소재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분류</a:t>
            </a:r>
          </a:p>
        </p:txBody>
      </p:sp>
      <p:sp>
        <p:nvSpPr>
          <p:cNvPr id="2" name="타원 1"/>
          <p:cNvSpPr/>
          <p:nvPr/>
        </p:nvSpPr>
        <p:spPr>
          <a:xfrm>
            <a:off x="120224" y="2417785"/>
            <a:ext cx="2646966" cy="255645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900" b="1" dirty="0">
              <a:solidFill>
                <a:srgbClr val="3967D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3900" b="1" dirty="0">
              <a:solidFill>
                <a:srgbClr val="3967D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900" b="1" dirty="0">
                <a:solidFill>
                  <a:srgbClr val="3967D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3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F88A04-CE34-48F8-B6EB-38DA2E24D6D0}"/>
              </a:ext>
            </a:extLst>
          </p:cNvPr>
          <p:cNvGrpSpPr/>
          <p:nvPr/>
        </p:nvGrpSpPr>
        <p:grpSpPr>
          <a:xfrm>
            <a:off x="2121243" y="4225625"/>
            <a:ext cx="8549532" cy="2495227"/>
            <a:chOff x="-407150" y="-389989"/>
            <a:chExt cx="8879237" cy="267644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061F8E1-E38D-4AC5-9908-9C7CD0F53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t="6446"/>
            <a:stretch/>
          </p:blipFill>
          <p:spPr>
            <a:xfrm>
              <a:off x="746224" y="-389989"/>
              <a:ext cx="7125127" cy="26764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그래픽 12" descr="조금 굽은 줄 화살표">
              <a:extLst>
                <a:ext uri="{FF2B5EF4-FFF2-40B4-BE49-F238E27FC236}">
                  <a16:creationId xmlns:a16="http://schemas.microsoft.com/office/drawing/2014/main" id="{8D5792F0-11F5-41A3-BE69-13E2F5D4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14006">
              <a:off x="-407150" y="-158303"/>
              <a:ext cx="1288638" cy="1288639"/>
            </a:xfrm>
            <a:prstGeom prst="rect">
              <a:avLst/>
            </a:prstGeom>
          </p:spPr>
        </p:pic>
        <p:pic>
          <p:nvPicPr>
            <p:cNvPr id="24" name="그래픽 12" descr="조금 굽은 줄 화살표">
              <a:extLst>
                <a:ext uri="{FF2B5EF4-FFF2-40B4-BE49-F238E27FC236}">
                  <a16:creationId xmlns:a16="http://schemas.microsoft.com/office/drawing/2014/main" id="{8D5792F0-11F5-41A3-BE69-13E2F5D48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57166" y="359426"/>
              <a:ext cx="714921" cy="714921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CA49DB93-88E9-42B7-B274-161A99D1C0DD}"/>
              </a:ext>
            </a:extLst>
          </p:cNvPr>
          <p:cNvSpPr/>
          <p:nvPr/>
        </p:nvSpPr>
        <p:spPr>
          <a:xfrm>
            <a:off x="10420685" y="4550809"/>
            <a:ext cx="1771315" cy="1312425"/>
          </a:xfrm>
          <a:prstGeom prst="ellipse">
            <a:avLst/>
          </a:prstGeom>
          <a:noFill/>
          <a:ln>
            <a:solidFill>
              <a:srgbClr val="396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추상적</a:t>
            </a:r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자동요약</a:t>
            </a:r>
            <a:endParaRPr lang="ko-KR" altLang="en-US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1751"/>
          <a:stretch/>
        </p:blipFill>
        <p:spPr>
          <a:xfrm>
            <a:off x="3231790" y="4225625"/>
            <a:ext cx="6860556" cy="24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32281"/>
            <a:ext cx="12192000" cy="768085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 제안</a:t>
            </a:r>
          </a:p>
        </p:txBody>
      </p:sp>
      <p:sp>
        <p:nvSpPr>
          <p:cNvPr id="5" name="Donut 4"/>
          <p:cNvSpPr/>
          <p:nvPr/>
        </p:nvSpPr>
        <p:spPr>
          <a:xfrm>
            <a:off x="4951120" y="2936835"/>
            <a:ext cx="2304256" cy="2304256"/>
          </a:xfrm>
          <a:prstGeom prst="donut">
            <a:avLst>
              <a:gd name="adj" fmla="val 72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95203" y="4677139"/>
            <a:ext cx="816091" cy="8160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ounded Rectangle 51"/>
          <p:cNvSpPr/>
          <p:nvPr/>
        </p:nvSpPr>
        <p:spPr>
          <a:xfrm rot="16200000" flipH="1">
            <a:off x="5638572" y="3552447"/>
            <a:ext cx="942187" cy="88731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Donut 8"/>
          <p:cNvSpPr/>
          <p:nvPr/>
        </p:nvSpPr>
        <p:spPr>
          <a:xfrm>
            <a:off x="5906387" y="4858536"/>
            <a:ext cx="379227" cy="453297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695733" y="4088963"/>
            <a:ext cx="1255387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255376" y="4079439"/>
            <a:ext cx="12576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695734" y="2396344"/>
            <a:ext cx="1592837" cy="90140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20139" y="2396344"/>
            <a:ext cx="1592837" cy="90140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25450" y="4861131"/>
            <a:ext cx="1592837" cy="90140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701044" y="4861131"/>
            <a:ext cx="1592837" cy="90140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24">
            <a:extLst>
              <a:ext uri="{FF2B5EF4-FFF2-40B4-BE49-F238E27FC236}">
                <a16:creationId xmlns:a16="http://schemas.microsoft.com/office/drawing/2014/main" id="{F11F4E5C-3EA8-43A4-9C8C-F994F2CD7E61}"/>
              </a:ext>
            </a:extLst>
          </p:cNvPr>
          <p:cNvGrpSpPr/>
          <p:nvPr/>
        </p:nvGrpSpPr>
        <p:grpSpPr>
          <a:xfrm>
            <a:off x="258095" y="1430998"/>
            <a:ext cx="3196997" cy="1837560"/>
            <a:chOff x="687314" y="3266447"/>
            <a:chExt cx="2175983" cy="1169742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492A472C-138A-4EDC-98D8-3CD08524E0A2}"/>
                </a:ext>
              </a:extLst>
            </p:cNvPr>
            <p:cNvSpPr txBox="1"/>
            <p:nvPr/>
          </p:nvSpPr>
          <p:spPr>
            <a:xfrm>
              <a:off x="687314" y="3554538"/>
              <a:ext cx="2175983" cy="8816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base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자연어 처리의 필수 과정인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 fontAlgn="base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 과정은 머신 러닝의 기초가 됨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 fontAlgn="base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어절로 모든 단어가 나뉘는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영어와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 fontAlgn="base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달리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어절로 분석되지 않는 한글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 fontAlgn="base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형태소 분석 후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토큰화하여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 fontAlgn="base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단어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임베딩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해줌 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39DD07F8-DADD-4B58-AD01-481630F23019}"/>
                </a:ext>
              </a:extLst>
            </p:cNvPr>
            <p:cNvSpPr txBox="1"/>
            <p:nvPr/>
          </p:nvSpPr>
          <p:spPr>
            <a:xfrm>
              <a:off x="785125" y="3266447"/>
              <a:ext cx="2059657" cy="2644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21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한글</a:t>
              </a:r>
              <a:r>
                <a:rPr lang="ko-KR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전처리</a:t>
              </a:r>
            </a:p>
          </p:txBody>
        </p:sp>
      </p:grpSp>
      <p:grpSp>
        <p:nvGrpSpPr>
          <p:cNvPr id="49" name="Group 27">
            <a:extLst>
              <a:ext uri="{FF2B5EF4-FFF2-40B4-BE49-F238E27FC236}">
                <a16:creationId xmlns:a16="http://schemas.microsoft.com/office/drawing/2014/main" id="{8DD4819B-2DAD-4B41-922F-E595EEF6F4DC}"/>
              </a:ext>
            </a:extLst>
          </p:cNvPr>
          <p:cNvGrpSpPr/>
          <p:nvPr/>
        </p:nvGrpSpPr>
        <p:grpSpPr>
          <a:xfrm>
            <a:off x="247680" y="3426999"/>
            <a:ext cx="3247392" cy="1166462"/>
            <a:chOff x="668641" y="3471314"/>
            <a:chExt cx="2229251" cy="874846"/>
          </a:xfrm>
        </p:grpSpPr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4FBDB1B0-2B30-4622-85F8-8A0C307416D2}"/>
                </a:ext>
              </a:extLst>
            </p:cNvPr>
            <p:cNvSpPr txBox="1"/>
            <p:nvPr/>
          </p:nvSpPr>
          <p:spPr>
            <a:xfrm>
              <a:off x="668641" y="3792162"/>
              <a:ext cx="2229251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텍스트에서 가장 중요한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키워드를 추출하여 요약 본에서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내용의 한눈에 보게끔 도와줌</a:t>
              </a:r>
            </a:p>
          </p:txBody>
        </p:sp>
        <p:sp>
          <p:nvSpPr>
            <p:cNvPr id="51" name="TextBox 11">
              <a:extLst>
                <a:ext uri="{FF2B5EF4-FFF2-40B4-BE49-F238E27FC236}">
                  <a16:creationId xmlns:a16="http://schemas.microsoft.com/office/drawing/2014/main" id="{FD7A8E18-A54D-44DB-B474-70EA4CA68AAF}"/>
                </a:ext>
              </a:extLst>
            </p:cNvPr>
            <p:cNvSpPr txBox="1"/>
            <p:nvPr/>
          </p:nvSpPr>
          <p:spPr>
            <a:xfrm>
              <a:off x="810790" y="3471314"/>
              <a:ext cx="2059657" cy="3116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키워드 추출</a:t>
              </a:r>
            </a:p>
          </p:txBody>
        </p:sp>
      </p:grpSp>
      <p:grpSp>
        <p:nvGrpSpPr>
          <p:cNvPr id="52" name="Group 33">
            <a:extLst>
              <a:ext uri="{FF2B5EF4-FFF2-40B4-BE49-F238E27FC236}">
                <a16:creationId xmlns:a16="http://schemas.microsoft.com/office/drawing/2014/main" id="{1B6367E4-ECA7-4C10-9EF2-3DC73298EB39}"/>
              </a:ext>
            </a:extLst>
          </p:cNvPr>
          <p:cNvGrpSpPr/>
          <p:nvPr/>
        </p:nvGrpSpPr>
        <p:grpSpPr>
          <a:xfrm>
            <a:off x="8578041" y="1549431"/>
            <a:ext cx="3431707" cy="1387404"/>
            <a:chOff x="803640" y="3312599"/>
            <a:chExt cx="2059657" cy="1040553"/>
          </a:xfrm>
        </p:grpSpPr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11508122-15EE-48ED-AA6D-754BF8927334}"/>
                </a:ext>
              </a:extLst>
            </p:cNvPr>
            <p:cNvSpPr txBox="1"/>
            <p:nvPr/>
          </p:nvSpPr>
          <p:spPr>
            <a:xfrm>
              <a:off x="803640" y="3637571"/>
              <a:ext cx="2059657" cy="715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상용화 되어 있는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추출적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요약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가독성이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떨어지는 랭킹알고리즘이 아닌 아직 개발 중인 추상적 요약 기술 사용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마치 인간이 요약한 듯한 결과를 도출</a:t>
              </a:r>
            </a:p>
          </p:txBody>
        </p:sp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DEEFD9A7-447C-4057-96C0-E18A046C540B}"/>
                </a:ext>
              </a:extLst>
            </p:cNvPr>
            <p:cNvSpPr txBox="1"/>
            <p:nvPr/>
          </p:nvSpPr>
          <p:spPr>
            <a:xfrm>
              <a:off x="803640" y="3312599"/>
              <a:ext cx="2059657" cy="3116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1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추상적 요약</a:t>
              </a:r>
            </a:p>
          </p:txBody>
        </p:sp>
      </p:grpSp>
      <p:grpSp>
        <p:nvGrpSpPr>
          <p:cNvPr id="55" name="Group 36">
            <a:extLst>
              <a:ext uri="{FF2B5EF4-FFF2-40B4-BE49-F238E27FC236}">
                <a16:creationId xmlns:a16="http://schemas.microsoft.com/office/drawing/2014/main" id="{45B659E1-DE99-4423-B66B-41E2DB4DAF84}"/>
              </a:ext>
            </a:extLst>
          </p:cNvPr>
          <p:cNvGrpSpPr/>
          <p:nvPr/>
        </p:nvGrpSpPr>
        <p:grpSpPr>
          <a:xfrm>
            <a:off x="8578041" y="3319940"/>
            <a:ext cx="3186612" cy="1382532"/>
            <a:chOff x="803640" y="3316251"/>
            <a:chExt cx="2187527" cy="1036901"/>
          </a:xfrm>
        </p:grpSpPr>
        <p:sp>
          <p:nvSpPr>
            <p:cNvPr id="56" name="TextBox 10">
              <a:extLst>
                <a:ext uri="{FF2B5EF4-FFF2-40B4-BE49-F238E27FC236}">
                  <a16:creationId xmlns:a16="http://schemas.microsoft.com/office/drawing/2014/main" id="{0E7F2C81-0D53-4F2F-A1C5-0B09CE770526}"/>
                </a:ext>
              </a:extLst>
            </p:cNvPr>
            <p:cNvSpPr txBox="1"/>
            <p:nvPr/>
          </p:nvSpPr>
          <p:spPr>
            <a:xfrm>
              <a:off x="803640" y="3637571"/>
              <a:ext cx="2187527" cy="715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체계적 요약 과정을 통해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여러 문서들을 함께 입력하였을 때도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소재 별 키워드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요약을 시각적으로 구조화하여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요약본을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생성함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11">
              <a:extLst>
                <a:ext uri="{FF2B5EF4-FFF2-40B4-BE49-F238E27FC236}">
                  <a16:creationId xmlns:a16="http://schemas.microsoft.com/office/drawing/2014/main" id="{40B2ACC2-62C7-4C71-9425-6916F1D63AF5}"/>
                </a:ext>
              </a:extLst>
            </p:cNvPr>
            <p:cNvSpPr txBox="1"/>
            <p:nvPr/>
          </p:nvSpPr>
          <p:spPr>
            <a:xfrm>
              <a:off x="803640" y="3316251"/>
              <a:ext cx="2059657" cy="3116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요약본</a:t>
              </a:r>
              <a:r>
                <a:rPr lang="ko-KR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자동 생성</a:t>
              </a: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346F3244-F710-4C04-82BC-BC906BC9D3B0}"/>
              </a:ext>
            </a:extLst>
          </p:cNvPr>
          <p:cNvGrpSpPr/>
          <p:nvPr/>
        </p:nvGrpSpPr>
        <p:grpSpPr>
          <a:xfrm>
            <a:off x="8578041" y="4913664"/>
            <a:ext cx="3346866" cy="1386124"/>
            <a:chOff x="803640" y="3244977"/>
            <a:chExt cx="2297537" cy="1039594"/>
          </a:xfrm>
        </p:grpSpPr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A60A772C-BFC6-474C-96A5-8167A481F7E8}"/>
                </a:ext>
              </a:extLst>
            </p:cNvPr>
            <p:cNvSpPr txBox="1"/>
            <p:nvPr/>
          </p:nvSpPr>
          <p:spPr>
            <a:xfrm>
              <a:off x="803640" y="3568990"/>
              <a:ext cx="2297537" cy="715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머신 러닝을 이용한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요약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＇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기술은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사용될 시장이 많음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효율성을 중요시하는 시대에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요약 된 시각적 텍스트는 경제성이 높음</a:t>
              </a:r>
            </a:p>
          </p:txBody>
        </p:sp>
        <p:sp>
          <p:nvSpPr>
            <p:cNvPr id="60" name="TextBox 11">
              <a:extLst>
                <a:ext uri="{FF2B5EF4-FFF2-40B4-BE49-F238E27FC236}">
                  <a16:creationId xmlns:a16="http://schemas.microsoft.com/office/drawing/2014/main" id="{CF6E5AC2-0A76-470C-B563-ED1581F2D955}"/>
                </a:ext>
              </a:extLst>
            </p:cNvPr>
            <p:cNvSpPr txBox="1"/>
            <p:nvPr/>
          </p:nvSpPr>
          <p:spPr>
            <a:xfrm>
              <a:off x="803640" y="3244977"/>
              <a:ext cx="2059657" cy="3116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높은 </a:t>
              </a:r>
              <a:r>
                <a:rPr lang="ko-KR" altLang="en-US" sz="21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적용성</a:t>
              </a:r>
              <a:endParaRPr lang="ko-KR" altLang="en-US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5816B3-FD75-4819-9726-F73CC042146E}"/>
              </a:ext>
            </a:extLst>
          </p:cNvPr>
          <p:cNvGrpSpPr/>
          <p:nvPr/>
        </p:nvGrpSpPr>
        <p:grpSpPr>
          <a:xfrm>
            <a:off x="417134" y="4959652"/>
            <a:ext cx="3000341" cy="1343508"/>
            <a:chOff x="803640" y="3345524"/>
            <a:chExt cx="2059657" cy="1007630"/>
          </a:xfrm>
        </p:grpSpPr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12D24B30-2F56-42BD-9805-C6DF53A372B0}"/>
                </a:ext>
              </a:extLst>
            </p:cNvPr>
            <p:cNvSpPr txBox="1"/>
            <p:nvPr/>
          </p:nvSpPr>
          <p:spPr>
            <a:xfrm>
              <a:off x="803640" y="3637574"/>
              <a:ext cx="2059657" cy="7155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여러 주제의 문서들이 함께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텍스트로 입력 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머신 러닝을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이용한 소재 분류를 통해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</a:t>
              </a:r>
              <a:r>
                <a:rPr lang="ko-KR" altLang="en-US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차적으로 문단 분류 기준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이 됨  </a:t>
              </a: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50731B56-33DD-43FE-A7A1-F47C35583121}"/>
                </a:ext>
              </a:extLst>
            </p:cNvPr>
            <p:cNvSpPr txBox="1"/>
            <p:nvPr/>
          </p:nvSpPr>
          <p:spPr>
            <a:xfrm>
              <a:off x="803640" y="3345524"/>
              <a:ext cx="2059657" cy="3116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21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소재 분류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06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4. </a:t>
            </a:r>
            <a:r>
              <a:rPr lang="ko-KR" altLang="en-US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시장 분석</a:t>
            </a:r>
          </a:p>
        </p:txBody>
      </p:sp>
    </p:spTree>
    <p:extLst>
      <p:ext uri="{BB962C8B-B14F-4D97-AF65-F5344CB8AC3E}">
        <p14:creationId xmlns:p14="http://schemas.microsoft.com/office/powerpoint/2010/main" val="214709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시장 현황 및 전망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7890EF-07A2-4AFB-9226-090519A835A4}"/>
              </a:ext>
            </a:extLst>
          </p:cNvPr>
          <p:cNvGrpSpPr/>
          <p:nvPr/>
        </p:nvGrpSpPr>
        <p:grpSpPr>
          <a:xfrm>
            <a:off x="964584" y="1422067"/>
            <a:ext cx="4892106" cy="4840132"/>
            <a:chOff x="696026" y="1262317"/>
            <a:chExt cx="5208589" cy="515325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322E2FC-BCBE-4442-A2C4-696AD2AD6BD7}"/>
                </a:ext>
              </a:extLst>
            </p:cNvPr>
            <p:cNvGrpSpPr/>
            <p:nvPr/>
          </p:nvGrpSpPr>
          <p:grpSpPr>
            <a:xfrm>
              <a:off x="696026" y="1262317"/>
              <a:ext cx="4899600" cy="734140"/>
              <a:chOff x="426668" y="1275145"/>
              <a:chExt cx="4899600" cy="734140"/>
            </a:xfrm>
          </p:grpSpPr>
          <p:sp>
            <p:nvSpPr>
              <p:cNvPr id="12" name="Text Placeholder 1">
                <a:extLst>
                  <a:ext uri="{FF2B5EF4-FFF2-40B4-BE49-F238E27FC236}">
                    <a16:creationId xmlns:a16="http://schemas.microsoft.com/office/drawing/2014/main" id="{7ACE5FB8-BE57-4EB6-8842-EA39F830F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127" y="1275145"/>
                <a:ext cx="4768141" cy="734140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48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세계 </a:t>
                </a:r>
                <a:r>
                  <a:rPr lang="en-US" altLang="ko-KR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NLP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기술 시장 규모</a:t>
                </a:r>
                <a:r>
                  <a:rPr lang="en-US" altLang="ko-KR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(2025)</a:t>
                </a:r>
                <a:endParaRPr lang="ko-KR" altLang="en-US" sz="4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68160611-70D8-45B3-82C4-3209AA0834AA}"/>
                  </a:ext>
                </a:extLst>
              </p:cNvPr>
              <p:cNvSpPr/>
              <p:nvPr/>
            </p:nvSpPr>
            <p:spPr>
              <a:xfrm>
                <a:off x="426668" y="1407700"/>
                <a:ext cx="97872" cy="480565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7DE9A0D-58C7-4F90-A0B4-32F9AA952E30}"/>
                </a:ext>
              </a:extLst>
            </p:cNvPr>
            <p:cNvGrpSpPr/>
            <p:nvPr/>
          </p:nvGrpSpPr>
          <p:grpSpPr>
            <a:xfrm>
              <a:off x="1187116" y="2264262"/>
              <a:ext cx="4429078" cy="2963086"/>
              <a:chOff x="1187116" y="2264262"/>
              <a:chExt cx="4429078" cy="2963086"/>
            </a:xfrm>
          </p:grpSpPr>
          <p:pic>
            <p:nvPicPr>
              <p:cNvPr id="14" name="Google Shape;55;p13">
                <a:extLst>
                  <a:ext uri="{FF2B5EF4-FFF2-40B4-BE49-F238E27FC236}">
                    <a16:creationId xmlns:a16="http://schemas.microsoft.com/office/drawing/2014/main" id="{8062D896-1A72-449F-B2BF-BFA51979D661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87116" y="2264262"/>
                <a:ext cx="3995761" cy="2679404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CC0E5E-26A6-4FCC-9B0A-862491E99A6B}"/>
                  </a:ext>
                </a:extLst>
              </p:cNvPr>
              <p:cNvSpPr txBox="1"/>
              <p:nvPr/>
            </p:nvSpPr>
            <p:spPr>
              <a:xfrm>
                <a:off x="3251792" y="4957007"/>
                <a:ext cx="2364402" cy="27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286"/>
                <a:r>
                  <a:rPr lang="ko-KR" altLang="en-US" sz="1000" dirty="0">
                    <a:solidFill>
                      <a:prstClr val="black"/>
                    </a:solidFill>
                    <a:latin typeface="Abadi" panose="020B0604020104020204" pitchFamily="34" charset="0"/>
                    <a:cs typeface="Arial" pitchFamily="34" charset="0"/>
                  </a:rPr>
                  <a:t>출처</a:t>
                </a:r>
                <a:r>
                  <a:rPr lang="en-US" altLang="ko-KR" sz="1000" dirty="0">
                    <a:solidFill>
                      <a:prstClr val="black"/>
                    </a:solidFill>
                    <a:latin typeface="Abadi" panose="020B0604020104020204" pitchFamily="34" charset="0"/>
                    <a:cs typeface="Arial" pitchFamily="34" charset="0"/>
                  </a:rPr>
                  <a:t>:  statista.com (2019.7.11)</a:t>
                </a:r>
                <a:endParaRPr lang="en-US" altLang="ko-KR" sz="1050" dirty="0">
                  <a:solidFill>
                    <a:prstClr val="black"/>
                  </a:solidFill>
                  <a:latin typeface="Abadi" panose="020B0604020104020204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123F0F8-52D1-4F9E-ADEA-12042BFA6C9C}"/>
                </a:ext>
              </a:extLst>
            </p:cNvPr>
            <p:cNvGrpSpPr/>
            <p:nvPr/>
          </p:nvGrpSpPr>
          <p:grpSpPr>
            <a:xfrm>
              <a:off x="870022" y="5400588"/>
              <a:ext cx="5034593" cy="1014981"/>
              <a:chOff x="792050" y="5512756"/>
              <a:chExt cx="5034593" cy="1014981"/>
            </a:xfrm>
          </p:grpSpPr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79C2B686-18FE-4A13-AD9D-D3E1990B27B8}"/>
                  </a:ext>
                </a:extLst>
              </p:cNvPr>
              <p:cNvSpPr/>
              <p:nvPr/>
            </p:nvSpPr>
            <p:spPr>
              <a:xfrm rot="18900000">
                <a:off x="1060886" y="5782796"/>
                <a:ext cx="364559" cy="292846"/>
              </a:xfrm>
              <a:custGeom>
                <a:avLst/>
                <a:gdLst/>
                <a:ahLst/>
                <a:cxnLst/>
                <a:rect l="l" t="t" r="r" b="b"/>
                <a:pathLst>
                  <a:path w="5420988" h="4354613">
                    <a:moveTo>
                      <a:pt x="1348767" y="746532"/>
                    </a:moveTo>
                    <a:lnTo>
                      <a:pt x="557008" y="1538292"/>
                    </a:lnTo>
                    <a:lnTo>
                      <a:pt x="242696" y="1223981"/>
                    </a:lnTo>
                    <a:lnTo>
                      <a:pt x="720144" y="746532"/>
                    </a:lnTo>
                    <a:close/>
                    <a:moveTo>
                      <a:pt x="2953020" y="1710427"/>
                    </a:moveTo>
                    <a:lnTo>
                      <a:pt x="1841912" y="2821534"/>
                    </a:lnTo>
                    <a:lnTo>
                      <a:pt x="1527601" y="2507223"/>
                    </a:lnTo>
                    <a:lnTo>
                      <a:pt x="2507669" y="1527155"/>
                    </a:lnTo>
                    <a:lnTo>
                      <a:pt x="2507669" y="1710427"/>
                    </a:lnTo>
                    <a:close/>
                    <a:moveTo>
                      <a:pt x="2204816" y="746532"/>
                    </a:moveTo>
                    <a:lnTo>
                      <a:pt x="984202" y="1967146"/>
                    </a:lnTo>
                    <a:lnTo>
                      <a:pt x="669891" y="1652835"/>
                    </a:lnTo>
                    <a:lnTo>
                      <a:pt x="1576193" y="746532"/>
                    </a:lnTo>
                    <a:close/>
                    <a:moveTo>
                      <a:pt x="2507669" y="704276"/>
                    </a:moveTo>
                    <a:lnTo>
                      <a:pt x="2507669" y="1299728"/>
                    </a:lnTo>
                    <a:lnTo>
                      <a:pt x="1413057" y="2394340"/>
                    </a:lnTo>
                    <a:lnTo>
                      <a:pt x="1098746" y="2080028"/>
                    </a:lnTo>
                    <a:lnTo>
                      <a:pt x="2474499" y="704276"/>
                    </a:lnTo>
                    <a:close/>
                    <a:moveTo>
                      <a:pt x="3783840" y="1735655"/>
                    </a:moveTo>
                    <a:lnTo>
                      <a:pt x="2270767" y="3248728"/>
                    </a:lnTo>
                    <a:lnTo>
                      <a:pt x="1956456" y="2934416"/>
                    </a:lnTo>
                    <a:lnTo>
                      <a:pt x="3136451" y="1754421"/>
                    </a:lnTo>
                    <a:close/>
                    <a:moveTo>
                      <a:pt x="4496799" y="1714987"/>
                    </a:moveTo>
                    <a:lnTo>
                      <a:pt x="4496799" y="1878748"/>
                    </a:lnTo>
                    <a:lnTo>
                      <a:pt x="2696301" y="3679245"/>
                    </a:lnTo>
                    <a:lnTo>
                      <a:pt x="2381990" y="3364934"/>
                    </a:lnTo>
                    <a:lnTo>
                      <a:pt x="4018059" y="1728865"/>
                    </a:lnTo>
                    <a:close/>
                    <a:moveTo>
                      <a:pt x="5188803" y="1234621"/>
                    </a:moveTo>
                    <a:lnTo>
                      <a:pt x="4712161" y="1707180"/>
                    </a:lnTo>
                    <a:lnTo>
                      <a:pt x="4712161" y="1499750"/>
                    </a:lnTo>
                    <a:lnTo>
                      <a:pt x="3254907" y="1499750"/>
                    </a:lnTo>
                    <a:lnTo>
                      <a:pt x="3254907" y="1501015"/>
                    </a:lnTo>
                    <a:lnTo>
                      <a:pt x="2718814" y="1501014"/>
                    </a:lnTo>
                    <a:lnTo>
                      <a:pt x="2718814" y="536093"/>
                    </a:lnTo>
                    <a:lnTo>
                      <a:pt x="931605" y="536093"/>
                    </a:lnTo>
                    <a:lnTo>
                      <a:pt x="931605" y="535070"/>
                    </a:lnTo>
                    <a:lnTo>
                      <a:pt x="1489071" y="0"/>
                    </a:lnTo>
                    <a:lnTo>
                      <a:pt x="3243560" y="0"/>
                    </a:lnTo>
                    <a:lnTo>
                      <a:pt x="3243560" y="11638"/>
                    </a:lnTo>
                    <a:lnTo>
                      <a:pt x="3254907" y="11638"/>
                    </a:lnTo>
                    <a:lnTo>
                      <a:pt x="3254907" y="969491"/>
                    </a:lnTo>
                    <a:lnTo>
                      <a:pt x="4712161" y="969491"/>
                    </a:lnTo>
                    <a:lnTo>
                      <a:pt x="4712161" y="762061"/>
                    </a:lnTo>
                    <a:close/>
                    <a:moveTo>
                      <a:pt x="5420988" y="1433714"/>
                    </a:moveTo>
                    <a:cubicBezTo>
                      <a:pt x="5477229" y="1489956"/>
                      <a:pt x="5477229" y="1581142"/>
                      <a:pt x="5420988" y="1637384"/>
                    </a:cubicBezTo>
                    <a:lnTo>
                      <a:pt x="2907428" y="4150943"/>
                    </a:lnTo>
                    <a:lnTo>
                      <a:pt x="2703759" y="4354613"/>
                    </a:lnTo>
                    <a:lnTo>
                      <a:pt x="2500089" y="4150943"/>
                    </a:lnTo>
                    <a:lnTo>
                      <a:pt x="0" y="1650854"/>
                    </a:lnTo>
                    <a:cubicBezTo>
                      <a:pt x="-56242" y="1594612"/>
                      <a:pt x="-56242" y="1503426"/>
                      <a:pt x="0" y="1447185"/>
                    </a:cubicBezTo>
                    <a:cubicBezTo>
                      <a:pt x="56242" y="1390943"/>
                      <a:pt x="147427" y="1390943"/>
                      <a:pt x="203669" y="1447185"/>
                    </a:cubicBezTo>
                    <a:lnTo>
                      <a:pt x="2703759" y="3947274"/>
                    </a:lnTo>
                    <a:lnTo>
                      <a:pt x="5217318" y="1433714"/>
                    </a:lnTo>
                    <a:cubicBezTo>
                      <a:pt x="5273560" y="1377472"/>
                      <a:pt x="5364746" y="1377472"/>
                      <a:pt x="5420988" y="143371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</p:txBody>
          </p:sp>
          <p:grpSp>
            <p:nvGrpSpPr>
              <p:cNvPr id="32" name="Group 20">
                <a:extLst>
                  <a:ext uri="{FF2B5EF4-FFF2-40B4-BE49-F238E27FC236}">
                    <a16:creationId xmlns:a16="http://schemas.microsoft.com/office/drawing/2014/main" id="{8F3405D9-75BF-4B22-BB17-6CD95B38C453}"/>
                  </a:ext>
                </a:extLst>
              </p:cNvPr>
              <p:cNvGrpSpPr/>
              <p:nvPr/>
            </p:nvGrpSpPr>
            <p:grpSpPr>
              <a:xfrm>
                <a:off x="1636553" y="5512756"/>
                <a:ext cx="4190090" cy="1014981"/>
                <a:chOff x="7164288" y="856926"/>
                <a:chExt cx="1709108" cy="101498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6E0DD21-70DE-4FB4-B6FE-50707A6EF252}"/>
                    </a:ext>
                  </a:extLst>
                </p:cNvPr>
                <p:cNvSpPr txBox="1"/>
                <p:nvPr/>
              </p:nvSpPr>
              <p:spPr>
                <a:xfrm>
                  <a:off x="7164288" y="856926"/>
                  <a:ext cx="1439711" cy="3604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86"/>
                  <a:r>
                    <a:rPr lang="ko-KR" altLang="en-US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약 </a:t>
                  </a:r>
                  <a:r>
                    <a:rPr lang="en-US" altLang="ko-KR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432</a:t>
                  </a:r>
                  <a:r>
                    <a:rPr lang="ko-KR" altLang="en-US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 달러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344696F-7817-45D0-B1B7-16E823F886F0}"/>
                    </a:ext>
                  </a:extLst>
                </p:cNvPr>
                <p:cNvSpPr txBox="1"/>
                <p:nvPr/>
              </p:nvSpPr>
              <p:spPr>
                <a:xfrm>
                  <a:off x="7164288" y="1183763"/>
                  <a:ext cx="1709108" cy="688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86"/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Statista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가 발표한 글로벌 자연어 처리 시장 규모는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2017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년 약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32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 달러에서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2025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년 약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432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 달러로 확대될 전망 </a:t>
                  </a:r>
                  <a:endParaRPr lang="en-US" altLang="ko-KR" sz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41" name="Rectangle: Rounded Corners 35">
                <a:extLst>
                  <a:ext uri="{FF2B5EF4-FFF2-40B4-BE49-F238E27FC236}">
                    <a16:creationId xmlns:a16="http://schemas.microsoft.com/office/drawing/2014/main" id="{DC24F672-0811-47F6-8B2A-1529CD5373F7}"/>
                  </a:ext>
                </a:extLst>
              </p:cNvPr>
              <p:cNvSpPr/>
              <p:nvPr/>
            </p:nvSpPr>
            <p:spPr>
              <a:xfrm>
                <a:off x="792050" y="5596635"/>
                <a:ext cx="509349" cy="509349"/>
              </a:xfrm>
              <a:prstGeom prst="roundRect">
                <a:avLst/>
              </a:prstGeom>
              <a:solidFill>
                <a:srgbClr val="56587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</p:txBody>
          </p:sp>
          <p:sp>
            <p:nvSpPr>
              <p:cNvPr id="39" name="Rectangle 3">
                <a:extLst>
                  <a:ext uri="{FF2B5EF4-FFF2-40B4-BE49-F238E27FC236}">
                    <a16:creationId xmlns:a16="http://schemas.microsoft.com/office/drawing/2014/main" id="{387EB7B8-A66D-41CC-BC0D-3927C906A0D9}"/>
                  </a:ext>
                </a:extLst>
              </p:cNvPr>
              <p:cNvSpPr/>
              <p:nvPr/>
            </p:nvSpPr>
            <p:spPr>
              <a:xfrm rot="18900000">
                <a:off x="899885" y="5709208"/>
                <a:ext cx="364559" cy="292846"/>
              </a:xfrm>
              <a:custGeom>
                <a:avLst/>
                <a:gdLst/>
                <a:ahLst/>
                <a:cxnLst/>
                <a:rect l="l" t="t" r="r" b="b"/>
                <a:pathLst>
                  <a:path w="5420988" h="4354613">
                    <a:moveTo>
                      <a:pt x="1348767" y="746532"/>
                    </a:moveTo>
                    <a:lnTo>
                      <a:pt x="557008" y="1538292"/>
                    </a:lnTo>
                    <a:lnTo>
                      <a:pt x="242696" y="1223981"/>
                    </a:lnTo>
                    <a:lnTo>
                      <a:pt x="720144" y="746532"/>
                    </a:lnTo>
                    <a:close/>
                    <a:moveTo>
                      <a:pt x="2953020" y="1710427"/>
                    </a:moveTo>
                    <a:lnTo>
                      <a:pt x="1841912" y="2821534"/>
                    </a:lnTo>
                    <a:lnTo>
                      <a:pt x="1527601" y="2507223"/>
                    </a:lnTo>
                    <a:lnTo>
                      <a:pt x="2507669" y="1527155"/>
                    </a:lnTo>
                    <a:lnTo>
                      <a:pt x="2507669" y="1710427"/>
                    </a:lnTo>
                    <a:close/>
                    <a:moveTo>
                      <a:pt x="2204816" y="746532"/>
                    </a:moveTo>
                    <a:lnTo>
                      <a:pt x="984202" y="1967146"/>
                    </a:lnTo>
                    <a:lnTo>
                      <a:pt x="669891" y="1652835"/>
                    </a:lnTo>
                    <a:lnTo>
                      <a:pt x="1576193" y="746532"/>
                    </a:lnTo>
                    <a:close/>
                    <a:moveTo>
                      <a:pt x="2507669" y="704276"/>
                    </a:moveTo>
                    <a:lnTo>
                      <a:pt x="2507669" y="1299728"/>
                    </a:lnTo>
                    <a:lnTo>
                      <a:pt x="1413057" y="2394340"/>
                    </a:lnTo>
                    <a:lnTo>
                      <a:pt x="1098746" y="2080028"/>
                    </a:lnTo>
                    <a:lnTo>
                      <a:pt x="2474499" y="704276"/>
                    </a:lnTo>
                    <a:close/>
                    <a:moveTo>
                      <a:pt x="3783840" y="1735655"/>
                    </a:moveTo>
                    <a:lnTo>
                      <a:pt x="2270767" y="3248728"/>
                    </a:lnTo>
                    <a:lnTo>
                      <a:pt x="1956456" y="2934416"/>
                    </a:lnTo>
                    <a:lnTo>
                      <a:pt x="3136451" y="1754421"/>
                    </a:lnTo>
                    <a:close/>
                    <a:moveTo>
                      <a:pt x="4496799" y="1714987"/>
                    </a:moveTo>
                    <a:lnTo>
                      <a:pt x="4496799" y="1878748"/>
                    </a:lnTo>
                    <a:lnTo>
                      <a:pt x="2696301" y="3679245"/>
                    </a:lnTo>
                    <a:lnTo>
                      <a:pt x="2381990" y="3364934"/>
                    </a:lnTo>
                    <a:lnTo>
                      <a:pt x="4018059" y="1728865"/>
                    </a:lnTo>
                    <a:close/>
                    <a:moveTo>
                      <a:pt x="5188803" y="1234621"/>
                    </a:moveTo>
                    <a:lnTo>
                      <a:pt x="4712161" y="1707180"/>
                    </a:lnTo>
                    <a:lnTo>
                      <a:pt x="4712161" y="1499750"/>
                    </a:lnTo>
                    <a:lnTo>
                      <a:pt x="3254907" y="1499750"/>
                    </a:lnTo>
                    <a:lnTo>
                      <a:pt x="3254907" y="1501015"/>
                    </a:lnTo>
                    <a:lnTo>
                      <a:pt x="2718814" y="1501014"/>
                    </a:lnTo>
                    <a:lnTo>
                      <a:pt x="2718814" y="536093"/>
                    </a:lnTo>
                    <a:lnTo>
                      <a:pt x="931605" y="536093"/>
                    </a:lnTo>
                    <a:lnTo>
                      <a:pt x="931605" y="535070"/>
                    </a:lnTo>
                    <a:lnTo>
                      <a:pt x="1489071" y="0"/>
                    </a:lnTo>
                    <a:lnTo>
                      <a:pt x="3243560" y="0"/>
                    </a:lnTo>
                    <a:lnTo>
                      <a:pt x="3243560" y="11638"/>
                    </a:lnTo>
                    <a:lnTo>
                      <a:pt x="3254907" y="11638"/>
                    </a:lnTo>
                    <a:lnTo>
                      <a:pt x="3254907" y="969491"/>
                    </a:lnTo>
                    <a:lnTo>
                      <a:pt x="4712161" y="969491"/>
                    </a:lnTo>
                    <a:lnTo>
                      <a:pt x="4712161" y="762061"/>
                    </a:lnTo>
                    <a:close/>
                    <a:moveTo>
                      <a:pt x="5420988" y="1433714"/>
                    </a:moveTo>
                    <a:cubicBezTo>
                      <a:pt x="5477229" y="1489956"/>
                      <a:pt x="5477229" y="1581142"/>
                      <a:pt x="5420988" y="1637384"/>
                    </a:cubicBezTo>
                    <a:lnTo>
                      <a:pt x="2907428" y="4150943"/>
                    </a:lnTo>
                    <a:lnTo>
                      <a:pt x="2703759" y="4354613"/>
                    </a:lnTo>
                    <a:lnTo>
                      <a:pt x="2500089" y="4150943"/>
                    </a:lnTo>
                    <a:lnTo>
                      <a:pt x="0" y="1650854"/>
                    </a:lnTo>
                    <a:cubicBezTo>
                      <a:pt x="-56242" y="1594612"/>
                      <a:pt x="-56242" y="1503426"/>
                      <a:pt x="0" y="1447185"/>
                    </a:cubicBezTo>
                    <a:cubicBezTo>
                      <a:pt x="56242" y="1390943"/>
                      <a:pt x="147427" y="1390943"/>
                      <a:pt x="203669" y="1447185"/>
                    </a:cubicBezTo>
                    <a:lnTo>
                      <a:pt x="2703759" y="3947274"/>
                    </a:lnTo>
                    <a:lnTo>
                      <a:pt x="5217318" y="1433714"/>
                    </a:lnTo>
                    <a:cubicBezTo>
                      <a:pt x="5273560" y="1377472"/>
                      <a:pt x="5364746" y="1377472"/>
                      <a:pt x="5420988" y="143371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4DBF867-4A4D-49FF-AA45-65F97FDC975A}"/>
              </a:ext>
            </a:extLst>
          </p:cNvPr>
          <p:cNvGrpSpPr/>
          <p:nvPr/>
        </p:nvGrpSpPr>
        <p:grpSpPr>
          <a:xfrm>
            <a:off x="6653003" y="1422055"/>
            <a:ext cx="5382145" cy="4840124"/>
            <a:chOff x="696026" y="1262316"/>
            <a:chExt cx="5730330" cy="515325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7582A3-15D0-491A-9776-C5451058F3D1}"/>
                </a:ext>
              </a:extLst>
            </p:cNvPr>
            <p:cNvGrpSpPr/>
            <p:nvPr/>
          </p:nvGrpSpPr>
          <p:grpSpPr>
            <a:xfrm>
              <a:off x="696026" y="1262316"/>
              <a:ext cx="4899604" cy="734139"/>
              <a:chOff x="426668" y="1275144"/>
              <a:chExt cx="4899604" cy="734139"/>
            </a:xfrm>
          </p:grpSpPr>
          <p:sp>
            <p:nvSpPr>
              <p:cNvPr id="73" name="Text Placeholder 1">
                <a:extLst>
                  <a:ext uri="{FF2B5EF4-FFF2-40B4-BE49-F238E27FC236}">
                    <a16:creationId xmlns:a16="http://schemas.microsoft.com/office/drawing/2014/main" id="{EF2FB818-915C-4E69-A01E-896F8266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131" y="1275144"/>
                <a:ext cx="4768141" cy="734139"/>
              </a:xfrm>
              <a:prstGeom prst="rect">
                <a:avLst/>
              </a:prstGeom>
            </p:spPr>
            <p:txBody>
              <a:bodyPr anchor="ctr"/>
              <a:lstStyle>
                <a:lvl1pPr marL="0" indent="0" algn="ctr" defTabSz="121917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4800" b="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Arial" pitchFamily="34" charset="0"/>
                  </a:defRPr>
                </a:lvl1pPr>
                <a:lvl2pPr marL="990575" indent="-380990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국내 </a:t>
                </a:r>
                <a:r>
                  <a:rPr lang="en-US" altLang="ko-KR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NLP</a:t>
                </a:r>
                <a:r>
                  <a:rPr lang="ko-KR" altLang="en-US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기술 시장 규모</a:t>
                </a:r>
                <a:r>
                  <a:rPr lang="en-US" altLang="ko-KR" sz="2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(2020)</a:t>
                </a:r>
                <a:endParaRPr lang="ko-KR" altLang="en-US" sz="4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8F57735D-A222-466E-9C4C-536106A6BED7}"/>
                  </a:ext>
                </a:extLst>
              </p:cNvPr>
              <p:cNvSpPr/>
              <p:nvPr/>
            </p:nvSpPr>
            <p:spPr>
              <a:xfrm>
                <a:off x="426668" y="1385065"/>
                <a:ext cx="97872" cy="480565"/>
              </a:xfrm>
              <a:prstGeom prst="rect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4EF9823-A228-4146-9F90-BC28FFEF1094}"/>
                </a:ext>
              </a:extLst>
            </p:cNvPr>
            <p:cNvSpPr txBox="1"/>
            <p:nvPr/>
          </p:nvSpPr>
          <p:spPr>
            <a:xfrm>
              <a:off x="4061954" y="5009402"/>
              <a:ext cx="2364402" cy="26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/>
              <a:r>
                <a:rPr lang="ko-KR" altLang="en-US" sz="1000" dirty="0">
                  <a:solidFill>
                    <a:prstClr val="black"/>
                  </a:solidFill>
                  <a:latin typeface="Abadi" panose="020B0604020104020204" pitchFamily="34" charset="0"/>
                  <a:cs typeface="Arial" pitchFamily="34" charset="0"/>
                </a:rPr>
                <a:t>출처</a:t>
              </a:r>
              <a:r>
                <a:rPr lang="en-US" altLang="ko-KR" sz="1000" dirty="0">
                  <a:solidFill>
                    <a:prstClr val="black"/>
                  </a:solidFill>
                  <a:latin typeface="Abadi" panose="020B0604020104020204" pitchFamily="34" charset="0"/>
                  <a:cs typeface="Arial" pitchFamily="34" charset="0"/>
                </a:rPr>
                <a:t>: </a:t>
              </a:r>
              <a:r>
                <a:rPr lang="ko-KR" altLang="en-US" sz="1000" dirty="0" err="1">
                  <a:solidFill>
                    <a:prstClr val="black"/>
                  </a:solidFill>
                  <a:latin typeface="Abadi" panose="020B0604020104020204" pitchFamily="34" charset="0"/>
                  <a:cs typeface="Arial" pitchFamily="34" charset="0"/>
                </a:rPr>
                <a:t>로아컨설팅</a:t>
              </a:r>
              <a:endParaRPr lang="en-US" altLang="ko-KR" sz="1000" dirty="0">
                <a:solidFill>
                  <a:prstClr val="black"/>
                </a:solidFill>
                <a:latin typeface="Abadi" panose="020B0604020104020204" pitchFamily="34" charset="0"/>
                <a:cs typeface="Arial" pitchFamily="34" charset="0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7420BB0-E08E-48A8-885B-84B0EACDC15A}"/>
                </a:ext>
              </a:extLst>
            </p:cNvPr>
            <p:cNvGrpSpPr/>
            <p:nvPr/>
          </p:nvGrpSpPr>
          <p:grpSpPr>
            <a:xfrm>
              <a:off x="870022" y="5400588"/>
              <a:ext cx="4644123" cy="1014981"/>
              <a:chOff x="792050" y="5512756"/>
              <a:chExt cx="4644123" cy="1014981"/>
            </a:xfrm>
          </p:grpSpPr>
          <p:sp>
            <p:nvSpPr>
              <p:cNvPr id="65" name="Rectangle 3">
                <a:extLst>
                  <a:ext uri="{FF2B5EF4-FFF2-40B4-BE49-F238E27FC236}">
                    <a16:creationId xmlns:a16="http://schemas.microsoft.com/office/drawing/2014/main" id="{42E284C0-9549-4E1C-BBF2-5F6C05D6932B}"/>
                  </a:ext>
                </a:extLst>
              </p:cNvPr>
              <p:cNvSpPr/>
              <p:nvPr/>
            </p:nvSpPr>
            <p:spPr>
              <a:xfrm rot="18900000">
                <a:off x="1060886" y="5782796"/>
                <a:ext cx="364559" cy="292846"/>
              </a:xfrm>
              <a:custGeom>
                <a:avLst/>
                <a:gdLst/>
                <a:ahLst/>
                <a:cxnLst/>
                <a:rect l="l" t="t" r="r" b="b"/>
                <a:pathLst>
                  <a:path w="5420988" h="4354613">
                    <a:moveTo>
                      <a:pt x="1348767" y="746532"/>
                    </a:moveTo>
                    <a:lnTo>
                      <a:pt x="557008" y="1538292"/>
                    </a:lnTo>
                    <a:lnTo>
                      <a:pt x="242696" y="1223981"/>
                    </a:lnTo>
                    <a:lnTo>
                      <a:pt x="720144" y="746532"/>
                    </a:lnTo>
                    <a:close/>
                    <a:moveTo>
                      <a:pt x="2953020" y="1710427"/>
                    </a:moveTo>
                    <a:lnTo>
                      <a:pt x="1841912" y="2821534"/>
                    </a:lnTo>
                    <a:lnTo>
                      <a:pt x="1527601" y="2507223"/>
                    </a:lnTo>
                    <a:lnTo>
                      <a:pt x="2507669" y="1527155"/>
                    </a:lnTo>
                    <a:lnTo>
                      <a:pt x="2507669" y="1710427"/>
                    </a:lnTo>
                    <a:close/>
                    <a:moveTo>
                      <a:pt x="2204816" y="746532"/>
                    </a:moveTo>
                    <a:lnTo>
                      <a:pt x="984202" y="1967146"/>
                    </a:lnTo>
                    <a:lnTo>
                      <a:pt x="669891" y="1652835"/>
                    </a:lnTo>
                    <a:lnTo>
                      <a:pt x="1576193" y="746532"/>
                    </a:lnTo>
                    <a:close/>
                    <a:moveTo>
                      <a:pt x="2507669" y="704276"/>
                    </a:moveTo>
                    <a:lnTo>
                      <a:pt x="2507669" y="1299728"/>
                    </a:lnTo>
                    <a:lnTo>
                      <a:pt x="1413057" y="2394340"/>
                    </a:lnTo>
                    <a:lnTo>
                      <a:pt x="1098746" y="2080028"/>
                    </a:lnTo>
                    <a:lnTo>
                      <a:pt x="2474499" y="704276"/>
                    </a:lnTo>
                    <a:close/>
                    <a:moveTo>
                      <a:pt x="3783840" y="1735655"/>
                    </a:moveTo>
                    <a:lnTo>
                      <a:pt x="2270767" y="3248728"/>
                    </a:lnTo>
                    <a:lnTo>
                      <a:pt x="1956456" y="2934416"/>
                    </a:lnTo>
                    <a:lnTo>
                      <a:pt x="3136451" y="1754421"/>
                    </a:lnTo>
                    <a:close/>
                    <a:moveTo>
                      <a:pt x="4496799" y="1714987"/>
                    </a:moveTo>
                    <a:lnTo>
                      <a:pt x="4496799" y="1878748"/>
                    </a:lnTo>
                    <a:lnTo>
                      <a:pt x="2696301" y="3679245"/>
                    </a:lnTo>
                    <a:lnTo>
                      <a:pt x="2381990" y="3364934"/>
                    </a:lnTo>
                    <a:lnTo>
                      <a:pt x="4018059" y="1728865"/>
                    </a:lnTo>
                    <a:close/>
                    <a:moveTo>
                      <a:pt x="5188803" y="1234621"/>
                    </a:moveTo>
                    <a:lnTo>
                      <a:pt x="4712161" y="1707180"/>
                    </a:lnTo>
                    <a:lnTo>
                      <a:pt x="4712161" y="1499750"/>
                    </a:lnTo>
                    <a:lnTo>
                      <a:pt x="3254907" y="1499750"/>
                    </a:lnTo>
                    <a:lnTo>
                      <a:pt x="3254907" y="1501015"/>
                    </a:lnTo>
                    <a:lnTo>
                      <a:pt x="2718814" y="1501014"/>
                    </a:lnTo>
                    <a:lnTo>
                      <a:pt x="2718814" y="536093"/>
                    </a:lnTo>
                    <a:lnTo>
                      <a:pt x="931605" y="536093"/>
                    </a:lnTo>
                    <a:lnTo>
                      <a:pt x="931605" y="535070"/>
                    </a:lnTo>
                    <a:lnTo>
                      <a:pt x="1489071" y="0"/>
                    </a:lnTo>
                    <a:lnTo>
                      <a:pt x="3243560" y="0"/>
                    </a:lnTo>
                    <a:lnTo>
                      <a:pt x="3243560" y="11638"/>
                    </a:lnTo>
                    <a:lnTo>
                      <a:pt x="3254907" y="11638"/>
                    </a:lnTo>
                    <a:lnTo>
                      <a:pt x="3254907" y="969491"/>
                    </a:lnTo>
                    <a:lnTo>
                      <a:pt x="4712161" y="969491"/>
                    </a:lnTo>
                    <a:lnTo>
                      <a:pt x="4712161" y="762061"/>
                    </a:lnTo>
                    <a:close/>
                    <a:moveTo>
                      <a:pt x="5420988" y="1433714"/>
                    </a:moveTo>
                    <a:cubicBezTo>
                      <a:pt x="5477229" y="1489956"/>
                      <a:pt x="5477229" y="1581142"/>
                      <a:pt x="5420988" y="1637384"/>
                    </a:cubicBezTo>
                    <a:lnTo>
                      <a:pt x="2907428" y="4150943"/>
                    </a:lnTo>
                    <a:lnTo>
                      <a:pt x="2703759" y="4354613"/>
                    </a:lnTo>
                    <a:lnTo>
                      <a:pt x="2500089" y="4150943"/>
                    </a:lnTo>
                    <a:lnTo>
                      <a:pt x="0" y="1650854"/>
                    </a:lnTo>
                    <a:cubicBezTo>
                      <a:pt x="-56242" y="1594612"/>
                      <a:pt x="-56242" y="1503426"/>
                      <a:pt x="0" y="1447185"/>
                    </a:cubicBezTo>
                    <a:cubicBezTo>
                      <a:pt x="56242" y="1390943"/>
                      <a:pt x="147427" y="1390943"/>
                      <a:pt x="203669" y="1447185"/>
                    </a:cubicBezTo>
                    <a:lnTo>
                      <a:pt x="2703759" y="3947274"/>
                    </a:lnTo>
                    <a:lnTo>
                      <a:pt x="5217318" y="1433714"/>
                    </a:lnTo>
                    <a:cubicBezTo>
                      <a:pt x="5273560" y="1377472"/>
                      <a:pt x="5364746" y="1377472"/>
                      <a:pt x="5420988" y="143371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</p:txBody>
          </p:sp>
          <p:grpSp>
            <p:nvGrpSpPr>
              <p:cNvPr id="66" name="Group 20">
                <a:extLst>
                  <a:ext uri="{FF2B5EF4-FFF2-40B4-BE49-F238E27FC236}">
                    <a16:creationId xmlns:a16="http://schemas.microsoft.com/office/drawing/2014/main" id="{CA9DDF4D-4944-434A-92B7-824805578781}"/>
                  </a:ext>
                </a:extLst>
              </p:cNvPr>
              <p:cNvGrpSpPr/>
              <p:nvPr/>
            </p:nvGrpSpPr>
            <p:grpSpPr>
              <a:xfrm>
                <a:off x="1636553" y="5512756"/>
                <a:ext cx="3799620" cy="1014981"/>
                <a:chOff x="7164288" y="856926"/>
                <a:chExt cx="1549838" cy="1014981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8A5D82C-3F4C-4ABA-B2C4-9835A1BCD712}"/>
                    </a:ext>
                  </a:extLst>
                </p:cNvPr>
                <p:cNvSpPr txBox="1"/>
                <p:nvPr/>
              </p:nvSpPr>
              <p:spPr>
                <a:xfrm>
                  <a:off x="7164288" y="856926"/>
                  <a:ext cx="1439711" cy="3604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86"/>
                  <a:r>
                    <a:rPr lang="ko-KR" altLang="en-US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약 </a:t>
                  </a:r>
                  <a:r>
                    <a:rPr lang="en-US" altLang="ko-KR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3700</a:t>
                  </a:r>
                  <a:r>
                    <a:rPr lang="ko-KR" altLang="en-US" sz="16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억원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C24F3CB-4A92-43D9-9B28-886441158510}"/>
                    </a:ext>
                  </a:extLst>
                </p:cNvPr>
                <p:cNvSpPr txBox="1"/>
                <p:nvPr/>
              </p:nvSpPr>
              <p:spPr>
                <a:xfrm>
                  <a:off x="7164288" y="1183763"/>
                  <a:ext cx="1549838" cy="688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286"/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2020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년 국내 인공지능 시장은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2.2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조 규모로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,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 </a:t>
                  </a:r>
                  <a:endParaRPr lang="en-US" altLang="ko-KR" sz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  <a:p>
                  <a:pPr defTabSz="914286"/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자연어 처리 연관 시장규모는 </a:t>
                  </a:r>
                  <a:r>
                    <a:rPr lang="en-US" altLang="ko-KR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3,700</a:t>
                  </a:r>
                  <a:r>
                    <a:rPr lang="ko-KR" altLang="en-US" sz="1200" dirty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억 원 규모로 성장할 것으로 전망</a:t>
                  </a:r>
                  <a:endParaRPr lang="en-US" altLang="ko-KR" sz="1200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</p:grpSp>
          <p:sp>
            <p:nvSpPr>
              <p:cNvPr id="67" name="Rectangle: Rounded Corners 35">
                <a:extLst>
                  <a:ext uri="{FF2B5EF4-FFF2-40B4-BE49-F238E27FC236}">
                    <a16:creationId xmlns:a16="http://schemas.microsoft.com/office/drawing/2014/main" id="{70E7959F-D83F-408A-9BD6-DEF87808C23F}"/>
                  </a:ext>
                </a:extLst>
              </p:cNvPr>
              <p:cNvSpPr/>
              <p:nvPr/>
            </p:nvSpPr>
            <p:spPr>
              <a:xfrm>
                <a:off x="792050" y="5596635"/>
                <a:ext cx="509349" cy="509349"/>
              </a:xfrm>
              <a:prstGeom prst="roundRect">
                <a:avLst/>
              </a:prstGeom>
              <a:solidFill>
                <a:srgbClr val="56587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</p:txBody>
          </p:sp>
          <p:sp>
            <p:nvSpPr>
              <p:cNvPr id="68" name="Rectangle 3">
                <a:extLst>
                  <a:ext uri="{FF2B5EF4-FFF2-40B4-BE49-F238E27FC236}">
                    <a16:creationId xmlns:a16="http://schemas.microsoft.com/office/drawing/2014/main" id="{75B48A40-DB2A-4176-B59A-7A2E375A6736}"/>
                  </a:ext>
                </a:extLst>
              </p:cNvPr>
              <p:cNvSpPr/>
              <p:nvPr/>
            </p:nvSpPr>
            <p:spPr>
              <a:xfrm rot="18900000">
                <a:off x="899885" y="5709208"/>
                <a:ext cx="364559" cy="292846"/>
              </a:xfrm>
              <a:custGeom>
                <a:avLst/>
                <a:gdLst/>
                <a:ahLst/>
                <a:cxnLst/>
                <a:rect l="l" t="t" r="r" b="b"/>
                <a:pathLst>
                  <a:path w="5420988" h="4354613">
                    <a:moveTo>
                      <a:pt x="1348767" y="746532"/>
                    </a:moveTo>
                    <a:lnTo>
                      <a:pt x="557008" y="1538292"/>
                    </a:lnTo>
                    <a:lnTo>
                      <a:pt x="242696" y="1223981"/>
                    </a:lnTo>
                    <a:lnTo>
                      <a:pt x="720144" y="746532"/>
                    </a:lnTo>
                    <a:close/>
                    <a:moveTo>
                      <a:pt x="2953020" y="1710427"/>
                    </a:moveTo>
                    <a:lnTo>
                      <a:pt x="1841912" y="2821534"/>
                    </a:lnTo>
                    <a:lnTo>
                      <a:pt x="1527601" y="2507223"/>
                    </a:lnTo>
                    <a:lnTo>
                      <a:pt x="2507669" y="1527155"/>
                    </a:lnTo>
                    <a:lnTo>
                      <a:pt x="2507669" y="1710427"/>
                    </a:lnTo>
                    <a:close/>
                    <a:moveTo>
                      <a:pt x="2204816" y="746532"/>
                    </a:moveTo>
                    <a:lnTo>
                      <a:pt x="984202" y="1967146"/>
                    </a:lnTo>
                    <a:lnTo>
                      <a:pt x="669891" y="1652835"/>
                    </a:lnTo>
                    <a:lnTo>
                      <a:pt x="1576193" y="746532"/>
                    </a:lnTo>
                    <a:close/>
                    <a:moveTo>
                      <a:pt x="2507669" y="704276"/>
                    </a:moveTo>
                    <a:lnTo>
                      <a:pt x="2507669" y="1299728"/>
                    </a:lnTo>
                    <a:lnTo>
                      <a:pt x="1413057" y="2394340"/>
                    </a:lnTo>
                    <a:lnTo>
                      <a:pt x="1098746" y="2080028"/>
                    </a:lnTo>
                    <a:lnTo>
                      <a:pt x="2474499" y="704276"/>
                    </a:lnTo>
                    <a:close/>
                    <a:moveTo>
                      <a:pt x="3783840" y="1735655"/>
                    </a:moveTo>
                    <a:lnTo>
                      <a:pt x="2270767" y="3248728"/>
                    </a:lnTo>
                    <a:lnTo>
                      <a:pt x="1956456" y="2934416"/>
                    </a:lnTo>
                    <a:lnTo>
                      <a:pt x="3136451" y="1754421"/>
                    </a:lnTo>
                    <a:close/>
                    <a:moveTo>
                      <a:pt x="4496799" y="1714987"/>
                    </a:moveTo>
                    <a:lnTo>
                      <a:pt x="4496799" y="1878748"/>
                    </a:lnTo>
                    <a:lnTo>
                      <a:pt x="2696301" y="3679245"/>
                    </a:lnTo>
                    <a:lnTo>
                      <a:pt x="2381990" y="3364934"/>
                    </a:lnTo>
                    <a:lnTo>
                      <a:pt x="4018059" y="1728865"/>
                    </a:lnTo>
                    <a:close/>
                    <a:moveTo>
                      <a:pt x="5188803" y="1234621"/>
                    </a:moveTo>
                    <a:lnTo>
                      <a:pt x="4712161" y="1707180"/>
                    </a:lnTo>
                    <a:lnTo>
                      <a:pt x="4712161" y="1499750"/>
                    </a:lnTo>
                    <a:lnTo>
                      <a:pt x="3254907" y="1499750"/>
                    </a:lnTo>
                    <a:lnTo>
                      <a:pt x="3254907" y="1501015"/>
                    </a:lnTo>
                    <a:lnTo>
                      <a:pt x="2718814" y="1501014"/>
                    </a:lnTo>
                    <a:lnTo>
                      <a:pt x="2718814" y="536093"/>
                    </a:lnTo>
                    <a:lnTo>
                      <a:pt x="931605" y="536093"/>
                    </a:lnTo>
                    <a:lnTo>
                      <a:pt x="931605" y="535070"/>
                    </a:lnTo>
                    <a:lnTo>
                      <a:pt x="1489071" y="0"/>
                    </a:lnTo>
                    <a:lnTo>
                      <a:pt x="3243560" y="0"/>
                    </a:lnTo>
                    <a:lnTo>
                      <a:pt x="3243560" y="11638"/>
                    </a:lnTo>
                    <a:lnTo>
                      <a:pt x="3254907" y="11638"/>
                    </a:lnTo>
                    <a:lnTo>
                      <a:pt x="3254907" y="969491"/>
                    </a:lnTo>
                    <a:lnTo>
                      <a:pt x="4712161" y="969491"/>
                    </a:lnTo>
                    <a:lnTo>
                      <a:pt x="4712161" y="762061"/>
                    </a:lnTo>
                    <a:close/>
                    <a:moveTo>
                      <a:pt x="5420988" y="1433714"/>
                    </a:moveTo>
                    <a:cubicBezTo>
                      <a:pt x="5477229" y="1489956"/>
                      <a:pt x="5477229" y="1581142"/>
                      <a:pt x="5420988" y="1637384"/>
                    </a:cubicBezTo>
                    <a:lnTo>
                      <a:pt x="2907428" y="4150943"/>
                    </a:lnTo>
                    <a:lnTo>
                      <a:pt x="2703759" y="4354613"/>
                    </a:lnTo>
                    <a:lnTo>
                      <a:pt x="2500089" y="4150943"/>
                    </a:lnTo>
                    <a:lnTo>
                      <a:pt x="0" y="1650854"/>
                    </a:lnTo>
                    <a:cubicBezTo>
                      <a:pt x="-56242" y="1594612"/>
                      <a:pt x="-56242" y="1503426"/>
                      <a:pt x="0" y="1447185"/>
                    </a:cubicBezTo>
                    <a:cubicBezTo>
                      <a:pt x="56242" y="1390943"/>
                      <a:pt x="147427" y="1390943"/>
                      <a:pt x="203669" y="1447185"/>
                    </a:cubicBezTo>
                    <a:lnTo>
                      <a:pt x="2703759" y="3947274"/>
                    </a:lnTo>
                    <a:lnTo>
                      <a:pt x="5217318" y="1433714"/>
                    </a:lnTo>
                    <a:cubicBezTo>
                      <a:pt x="5273560" y="1377472"/>
                      <a:pt x="5364746" y="1377472"/>
                      <a:pt x="5420988" y="143371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badi" panose="020B0604020104020204" pitchFamily="34" charset="0"/>
                  <a:cs typeface="+mn-cs"/>
                </a:endParaRPr>
              </a:p>
            </p:txBody>
          </p:sp>
        </p:grp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17727392-FFE3-4855-8CBE-C66A77ADA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202" y="2323619"/>
            <a:ext cx="3752972" cy="25570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3AF9C6B-0C7B-411E-B335-1355D924F5AC}"/>
              </a:ext>
            </a:extLst>
          </p:cNvPr>
          <p:cNvSpPr txBox="1"/>
          <p:nvPr/>
        </p:nvSpPr>
        <p:spPr>
          <a:xfrm>
            <a:off x="4199108" y="2518978"/>
            <a:ext cx="3315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86"/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43.289.9</a:t>
            </a:r>
            <a:endParaRPr lang="ko-KR" altLang="en-US" sz="1400" b="1" dirty="0">
              <a:solidFill>
                <a:schemeClr val="accent5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953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4236899-C428-48C3-AC09-238F9F265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시장 현황 및 전망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6E81DB8-AFAD-4801-B7E7-784B5C7B33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2818" y="2277038"/>
          <a:ext cx="10386363" cy="2613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82">
                  <a:extLst>
                    <a:ext uri="{9D8B030D-6E8A-4147-A177-3AD203B41FA5}">
                      <a16:colId xmlns:a16="http://schemas.microsoft.com/office/drawing/2014/main" val="2968252025"/>
                    </a:ext>
                  </a:extLst>
                </a:gridCol>
                <a:gridCol w="6666834">
                  <a:extLst>
                    <a:ext uri="{9D8B030D-6E8A-4147-A177-3AD203B41FA5}">
                      <a16:colId xmlns:a16="http://schemas.microsoft.com/office/drawing/2014/main" val="2373171080"/>
                    </a:ext>
                  </a:extLst>
                </a:gridCol>
                <a:gridCol w="2507647">
                  <a:extLst>
                    <a:ext uri="{9D8B030D-6E8A-4147-A177-3AD203B41FA5}">
                      <a16:colId xmlns:a16="http://schemas.microsoft.com/office/drawing/2014/main" val="840986458"/>
                    </a:ext>
                  </a:extLst>
                </a:gridCol>
              </a:tblGrid>
              <a:tr h="108914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Abadi" panose="020B0604020104020204" pitchFamily="34" charset="0"/>
                        </a:rPr>
                        <a:t>시장전망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트랜드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자연여 번역의 퀄리티를 높이기 위한 빅데이터 기반의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Corpus(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말뭉치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수집과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머신러닝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(Machine Learning)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을 이용한 번역품질 개선기술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머신러닝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39982"/>
                  </a:ext>
                </a:extLst>
              </a:tr>
              <a:tr h="7623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-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자연어 대화형 서비스의 출현과 음성인식 정확도 개선을 위한 자동음성인식기술의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진보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자동음성기술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63431"/>
                  </a:ext>
                </a:extLst>
              </a:tr>
              <a:tr h="7623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-NLP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공개 플랫폼을 통한 생태계 구성과 이를 둘러싼 글로벌 플랫폼 사업자 간 경쟁 심화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대화형플랫폼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24852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81D1AE-FB3D-44F2-AC25-13CE6AA29D1B}"/>
              </a:ext>
            </a:extLst>
          </p:cNvPr>
          <p:cNvSpPr txBox="1"/>
          <p:nvPr/>
        </p:nvSpPr>
        <p:spPr>
          <a:xfrm>
            <a:off x="3052482" y="5100340"/>
            <a:ext cx="6199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표</a:t>
            </a:r>
            <a:r>
              <a:rPr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: </a:t>
            </a:r>
            <a:r>
              <a:rPr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시장현황 트랜드 분석</a:t>
            </a:r>
            <a:endParaRPr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/>
            <a:r>
              <a:rPr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출처</a:t>
            </a:r>
            <a:r>
              <a:rPr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: </a:t>
            </a:r>
            <a:r>
              <a:rPr lang="en-US" altLang="ko-KR" sz="16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platum</a:t>
            </a:r>
            <a:r>
              <a:rPr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음성인식</a:t>
            </a:r>
            <a:r>
              <a:rPr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-AI</a:t>
            </a:r>
            <a:r>
              <a:rPr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기술로 국내 자연어 처리시장 급성장</a:t>
            </a:r>
            <a:r>
              <a:rPr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7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 로드맵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BAE5C8F-EA39-4468-BBD1-2DDA54AC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46" y="1430384"/>
            <a:ext cx="9493623" cy="50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6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21BF1D-B6E2-4025-960E-559740F3D336}"/>
              </a:ext>
            </a:extLst>
          </p:cNvPr>
          <p:cNvSpPr/>
          <p:nvPr/>
        </p:nvSpPr>
        <p:spPr>
          <a:xfrm>
            <a:off x="-47065" y="-3"/>
            <a:ext cx="12344400" cy="6871447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sz="48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경쟁업체 분석</a:t>
            </a:r>
            <a:endParaRPr lang="en-US" sz="4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2C6081A-6123-4D5F-A1FF-5A34E62D4227}"/>
              </a:ext>
            </a:extLst>
          </p:cNvPr>
          <p:cNvSpPr/>
          <p:nvPr/>
        </p:nvSpPr>
        <p:spPr>
          <a:xfrm>
            <a:off x="4355842" y="1611086"/>
            <a:ext cx="3647402" cy="4533899"/>
          </a:xfrm>
          <a:prstGeom prst="roundRect">
            <a:avLst>
              <a:gd name="adj" fmla="val 2274"/>
            </a:avLst>
          </a:prstGeom>
          <a:solidFill>
            <a:schemeClr val="accent2"/>
          </a:solidFill>
          <a:ln w="12700" cap="flat" cmpd="sng" algn="ctr">
            <a:solidFill>
              <a:srgbClr val="00BDFB">
                <a:shade val="50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9C35BEF-ECB7-48C2-B738-DA12319ADD90}"/>
              </a:ext>
            </a:extLst>
          </p:cNvPr>
          <p:cNvSpPr/>
          <p:nvPr/>
        </p:nvSpPr>
        <p:spPr>
          <a:xfrm>
            <a:off x="1250481" y="1899557"/>
            <a:ext cx="3020786" cy="3810000"/>
          </a:xfrm>
          <a:prstGeom prst="roundRect">
            <a:avLst>
              <a:gd name="adj" fmla="val 227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F60CAD4-7EAA-4623-AF74-ABE5FDE081B6}"/>
              </a:ext>
            </a:extLst>
          </p:cNvPr>
          <p:cNvSpPr/>
          <p:nvPr/>
        </p:nvSpPr>
        <p:spPr>
          <a:xfrm>
            <a:off x="8035868" y="1899557"/>
            <a:ext cx="3020786" cy="3810000"/>
          </a:xfrm>
          <a:prstGeom prst="roundRect">
            <a:avLst>
              <a:gd name="adj" fmla="val 227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3EB43A-C1EC-4630-AC07-3D1C9D0BE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862" r="1253" b="29939"/>
          <a:stretch/>
        </p:blipFill>
        <p:spPr>
          <a:xfrm>
            <a:off x="8388642" y="2113935"/>
            <a:ext cx="2053216" cy="58010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BC43A7-FD35-4515-9AF3-8617BAA1C86F}"/>
              </a:ext>
            </a:extLst>
          </p:cNvPr>
          <p:cNvCxnSpPr/>
          <p:nvPr/>
        </p:nvCxnSpPr>
        <p:spPr>
          <a:xfrm>
            <a:off x="8216153" y="2978524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8592BEE-6625-4DB5-B437-B9F147B778E1}"/>
              </a:ext>
            </a:extLst>
          </p:cNvPr>
          <p:cNvSpPr/>
          <p:nvPr/>
        </p:nvSpPr>
        <p:spPr>
          <a:xfrm>
            <a:off x="8073254" y="1899557"/>
            <a:ext cx="3020786" cy="3810000"/>
          </a:xfrm>
          <a:prstGeom prst="roundRect">
            <a:avLst>
              <a:gd name="adj" fmla="val 227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D3FD2BC-8084-4F80-9AC6-7251512CB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862" r="1253" b="29939"/>
          <a:stretch/>
        </p:blipFill>
        <p:spPr>
          <a:xfrm>
            <a:off x="8426028" y="2113935"/>
            <a:ext cx="2053216" cy="580104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B8AE27-306E-4533-9DB1-82280372B84B}"/>
              </a:ext>
            </a:extLst>
          </p:cNvPr>
          <p:cNvCxnSpPr/>
          <p:nvPr/>
        </p:nvCxnSpPr>
        <p:spPr>
          <a:xfrm>
            <a:off x="8297081" y="3179909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4A3600D-8F4B-4B82-8874-97E14C9C20C9}"/>
              </a:ext>
            </a:extLst>
          </p:cNvPr>
          <p:cNvCxnSpPr/>
          <p:nvPr/>
        </p:nvCxnSpPr>
        <p:spPr>
          <a:xfrm>
            <a:off x="8297080" y="4738810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62C3510-537A-413B-A2A2-5DC3D0CCC6C6}"/>
              </a:ext>
            </a:extLst>
          </p:cNvPr>
          <p:cNvSpPr/>
          <p:nvPr/>
        </p:nvSpPr>
        <p:spPr>
          <a:xfrm>
            <a:off x="7902315" y="2846439"/>
            <a:ext cx="2095500" cy="349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구글 브레인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0FD3E6-81F9-4A79-94DF-4A4FD469E4A0}"/>
              </a:ext>
            </a:extLst>
          </p:cNvPr>
          <p:cNvSpPr/>
          <p:nvPr/>
        </p:nvSpPr>
        <p:spPr>
          <a:xfrm>
            <a:off x="8229815" y="5281908"/>
            <a:ext cx="2707663" cy="580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40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just"/>
            <a:endParaRPr lang="en-US" altLang="ko-KR" sz="140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just"/>
            <a:endParaRPr lang="en-US" altLang="ko-KR" sz="140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just"/>
            <a:endParaRPr lang="en-US" altLang="ko-KR" sz="140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5577B42-2932-4CAF-98A9-AAC3493CD0F3}"/>
              </a:ext>
            </a:extLst>
          </p:cNvPr>
          <p:cNvSpPr/>
          <p:nvPr/>
        </p:nvSpPr>
        <p:spPr>
          <a:xfrm>
            <a:off x="1264050" y="1922114"/>
            <a:ext cx="3020786" cy="3810000"/>
          </a:xfrm>
          <a:prstGeom prst="roundRect">
            <a:avLst>
              <a:gd name="adj" fmla="val 227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C9CB681-EABB-4EAF-B5CB-7174E10505F2}"/>
              </a:ext>
            </a:extLst>
          </p:cNvPr>
          <p:cNvCxnSpPr/>
          <p:nvPr/>
        </p:nvCxnSpPr>
        <p:spPr>
          <a:xfrm>
            <a:off x="1487877" y="3202466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0FABA2D-ABC9-412B-A481-057A8670BBE4}"/>
              </a:ext>
            </a:extLst>
          </p:cNvPr>
          <p:cNvCxnSpPr/>
          <p:nvPr/>
        </p:nvCxnSpPr>
        <p:spPr>
          <a:xfrm>
            <a:off x="1487876" y="4808433"/>
            <a:ext cx="253477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F07E18-A3CE-4C06-A35C-FFC953EF8769}"/>
              </a:ext>
            </a:extLst>
          </p:cNvPr>
          <p:cNvSpPr/>
          <p:nvPr/>
        </p:nvSpPr>
        <p:spPr>
          <a:xfrm>
            <a:off x="1093111" y="2868996"/>
            <a:ext cx="2095500" cy="349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네이버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요약봇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75BD34E7-4D31-405A-855F-F42B39E33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307" y="2018265"/>
            <a:ext cx="1869463" cy="677751"/>
          </a:xfrm>
          <a:prstGeom prst="rect">
            <a:avLst/>
          </a:prstGeom>
        </p:spPr>
      </p:pic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481694-2A51-4BC3-B5ED-421A6B54E9FE}"/>
              </a:ext>
            </a:extLst>
          </p:cNvPr>
          <p:cNvCxnSpPr>
            <a:cxnSpLocks/>
          </p:cNvCxnSpPr>
          <p:nvPr/>
        </p:nvCxnSpPr>
        <p:spPr>
          <a:xfrm>
            <a:off x="4516221" y="3170943"/>
            <a:ext cx="3343584" cy="89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97592E3-DF07-4C98-A7D3-08BA9597E5D0}"/>
              </a:ext>
            </a:extLst>
          </p:cNvPr>
          <p:cNvCxnSpPr>
            <a:cxnSpLocks/>
          </p:cNvCxnSpPr>
          <p:nvPr/>
        </p:nvCxnSpPr>
        <p:spPr>
          <a:xfrm>
            <a:off x="4494303" y="4992209"/>
            <a:ext cx="3343584" cy="896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FB1934-9311-438E-8CED-19E0D21ABE4F}"/>
              </a:ext>
            </a:extLst>
          </p:cNvPr>
          <p:cNvSpPr/>
          <p:nvPr/>
        </p:nvSpPr>
        <p:spPr>
          <a:xfrm>
            <a:off x="4260550" y="2790266"/>
            <a:ext cx="2046121" cy="31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SUMEET(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써밋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FAB83C5-2AFE-46C9-8867-2DC0EDB59E32}"/>
              </a:ext>
            </a:extLst>
          </p:cNvPr>
          <p:cNvSpPr/>
          <p:nvPr/>
        </p:nvSpPr>
        <p:spPr>
          <a:xfrm>
            <a:off x="4915696" y="2115040"/>
            <a:ext cx="2046121" cy="31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  <a:cs typeface="MoolBoran" panose="020B0604020202020204" pitchFamily="34" charset="0"/>
              </a:rPr>
              <a:t>S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  <a:cs typeface="MoolBoran" panose="020B0604020202020204" pitchFamily="34" charset="0"/>
              </a:rPr>
              <a:t>UMEET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  <a:cs typeface="MoolBoran" panose="020B0604020202020204" pitchFamily="34" charset="0"/>
            </a:endParaRPr>
          </a:p>
        </p:txBody>
      </p:sp>
      <p:pic>
        <p:nvPicPr>
          <p:cNvPr id="10" name="그래픽 9" descr="연필">
            <a:extLst>
              <a:ext uri="{FF2B5EF4-FFF2-40B4-BE49-F238E27FC236}">
                <a16:creationId xmlns:a16="http://schemas.microsoft.com/office/drawing/2014/main" id="{B0C6D8F7-B733-4D4D-A772-20B0A12DD99A}"/>
              </a:ext>
            </a:extLst>
          </p:cNvPr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4627871" y="2142281"/>
            <a:ext cx="361530" cy="361530"/>
          </a:xfrm>
          <a:prstGeom prst="rect">
            <a:avLst/>
          </a:prstGeom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FE87A8F-3262-42CB-8B7B-58E043AD056D}"/>
              </a:ext>
            </a:extLst>
          </p:cNvPr>
          <p:cNvSpPr/>
          <p:nvPr/>
        </p:nvSpPr>
        <p:spPr>
          <a:xfrm>
            <a:off x="4584924" y="3792373"/>
            <a:ext cx="2707663" cy="580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4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just"/>
            <a:endParaRPr lang="en-US" altLang="ko-KR" sz="14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just"/>
            <a:endParaRPr lang="en-US" altLang="ko-KR" sz="14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just"/>
            <a:endParaRPr lang="en-US" altLang="ko-KR" sz="14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CF72B-837A-44C3-A818-32BA459BEFA6}"/>
              </a:ext>
            </a:extLst>
          </p:cNvPr>
          <p:cNvSpPr txBox="1"/>
          <p:nvPr/>
        </p:nvSpPr>
        <p:spPr>
          <a:xfrm>
            <a:off x="1528141" y="2986578"/>
            <a:ext cx="2392034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AI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기반 자동 추출 요약 기술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최대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문장까지 요약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네이버 뉴스면의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뉴스면의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정치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경제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사회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.IT.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생활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세계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랭킹 분야에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17DF65-7BD7-4340-B315-82C0A6314C7D}"/>
              </a:ext>
            </a:extLst>
          </p:cNvPr>
          <p:cNvSpPr/>
          <p:nvPr/>
        </p:nvSpPr>
        <p:spPr>
          <a:xfrm>
            <a:off x="1460469" y="4983036"/>
            <a:ext cx="2627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향후 요약 품질을 높이고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라디오 대담 또는 인터뷰에 추가 적용 예정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96C1AF2-A1D3-4C5E-83AA-9245A7826F73}"/>
              </a:ext>
            </a:extLst>
          </p:cNvPr>
          <p:cNvSpPr txBox="1"/>
          <p:nvPr/>
        </p:nvSpPr>
        <p:spPr>
          <a:xfrm>
            <a:off x="8327209" y="2931126"/>
            <a:ext cx="2375645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abstractive summarization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Text summarization with TensorFlow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뉴스 헤드라인 만들기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Sequence to sequence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방식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1DF99B-46EB-447A-9526-26735F08FEDA}"/>
              </a:ext>
            </a:extLst>
          </p:cNvPr>
          <p:cNvSpPr/>
          <p:nvPr/>
        </p:nvSpPr>
        <p:spPr>
          <a:xfrm>
            <a:off x="8269672" y="4853867"/>
            <a:ext cx="2627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전체내용이 아닌 서두 일부 내용을 바탕으로 문장을 만듦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더욱 긴 글 요약을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연구중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9A7C33C-2F0E-4BE8-AC4F-2D59A5E44275}"/>
              </a:ext>
            </a:extLst>
          </p:cNvPr>
          <p:cNvSpPr txBox="1"/>
          <p:nvPr/>
        </p:nvSpPr>
        <p:spPr>
          <a:xfrm>
            <a:off x="4627870" y="2856086"/>
            <a:ext cx="3425882" cy="174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abstractive summarization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Sequence to sequence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방식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문서 내용 요약 및 키워드 추출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22485CE-7FDE-485D-B451-5332ECB18D12}"/>
              </a:ext>
            </a:extLst>
          </p:cNvPr>
          <p:cNvSpPr/>
          <p:nvPr/>
        </p:nvSpPr>
        <p:spPr>
          <a:xfrm>
            <a:off x="4685519" y="5148881"/>
            <a:ext cx="3310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한국어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abstractive summarization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에 도전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31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4031"/>
            <a:ext cx="12192000" cy="718949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SWOT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전략</a:t>
            </a:r>
          </a:p>
        </p:txBody>
      </p:sp>
      <p:graphicFrame>
        <p:nvGraphicFramePr>
          <p:cNvPr id="27" name="표 3">
            <a:extLst>
              <a:ext uri="{FF2B5EF4-FFF2-40B4-BE49-F238E27FC236}">
                <a16:creationId xmlns:a16="http://schemas.microsoft.com/office/drawing/2014/main" id="{9D9B069F-36B7-4FB2-8AAD-1139A5D0A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520852"/>
              </p:ext>
            </p:extLst>
          </p:nvPr>
        </p:nvGraphicFramePr>
        <p:xfrm>
          <a:off x="863201" y="1555200"/>
          <a:ext cx="10743199" cy="506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446">
                  <a:extLst>
                    <a:ext uri="{9D8B030D-6E8A-4147-A177-3AD203B41FA5}">
                      <a16:colId xmlns:a16="http://schemas.microsoft.com/office/drawing/2014/main" val="3030487028"/>
                    </a:ext>
                  </a:extLst>
                </a:gridCol>
                <a:gridCol w="3192657">
                  <a:extLst>
                    <a:ext uri="{9D8B030D-6E8A-4147-A177-3AD203B41FA5}">
                      <a16:colId xmlns:a16="http://schemas.microsoft.com/office/drawing/2014/main" val="2626862303"/>
                    </a:ext>
                  </a:extLst>
                </a:gridCol>
                <a:gridCol w="3501777">
                  <a:extLst>
                    <a:ext uri="{9D8B030D-6E8A-4147-A177-3AD203B41FA5}">
                      <a16:colId xmlns:a16="http://schemas.microsoft.com/office/drawing/2014/main" val="968687457"/>
                    </a:ext>
                  </a:extLst>
                </a:gridCol>
                <a:gridCol w="3425319">
                  <a:extLst>
                    <a:ext uri="{9D8B030D-6E8A-4147-A177-3AD203B41FA5}">
                      <a16:colId xmlns:a16="http://schemas.microsoft.com/office/drawing/2014/main" val="1207263058"/>
                    </a:ext>
                  </a:extLst>
                </a:gridCol>
              </a:tblGrid>
              <a:tr h="374607">
                <a:tc rowSpan="2" gridSpan="2">
                  <a:txBody>
                    <a:bodyPr/>
                    <a:lstStyle/>
                    <a:p>
                      <a:pPr latinLnBrk="1"/>
                      <a:endParaRPr lang="en-US" altLang="ko-KR" sz="25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  <a:p>
                      <a:pPr latinLnBrk="1"/>
                      <a:endParaRPr lang="en-US" altLang="ko-KR" sz="25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3653" marR="93653" marT="46827" marB="46827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8C3D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기회</a:t>
                      </a:r>
                      <a:r>
                        <a:rPr lang="en-US" altLang="ko-KR" sz="17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(O)</a:t>
                      </a:r>
                      <a:endParaRPr lang="ko-KR" altLang="en-US" sz="17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2848" marR="92848" marT="46425" marB="46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8C3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위험</a:t>
                      </a:r>
                      <a:r>
                        <a:rPr lang="en-US" altLang="ko-KR" sz="17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(T)</a:t>
                      </a:r>
                      <a:endParaRPr lang="ko-KR" altLang="en-US" sz="17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2848" marR="92848" marT="46425" marB="46425">
                    <a:solidFill>
                      <a:srgbClr val="28C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59692"/>
                  </a:ext>
                </a:extLst>
              </a:tr>
              <a:tr h="142681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정부의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AI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와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NLP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기술 사업 지원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NLP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기술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자동 요약 기술 시장의 지속적인 성장 가능성과 그에 따른 새로운 시장 선점 기회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</a:txBody>
                  <a:tcPr marL="92848" marR="92848" marT="46425" marB="46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편집권 침해 문제</a:t>
                      </a:r>
                      <a:endParaRPr lang="en-US" altLang="ko-KR" sz="1300" b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300" b="1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새로운 경쟁사 출현</a:t>
                      </a:r>
                    </a:p>
                    <a:p>
                      <a:pPr latinLnBrk="1"/>
                      <a:endParaRPr lang="ko-KR" altLang="en-US" sz="25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2848" marR="92848" marT="46425" marB="464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704634"/>
                  </a:ext>
                </a:extLst>
              </a:tr>
              <a:tr h="1276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강점</a:t>
                      </a: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(S)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2848" marR="92848" marT="46425" marB="4642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8C3D5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비싼 하드웨어 사용하지 않아 초기 비용 부담이 적음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현 한국 시장에 상용화가 덜 이루어진 추상 요약 기술 사용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</a:txBody>
                  <a:tcPr marL="92848" marR="92848" marT="46425" marB="46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저비용과 기술의 차별화를 추구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정부의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AI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사업화 비용과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기술 개발 집중 지원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.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이를 위해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AI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사업 기반 스타트업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벤처 기업대상 자유 공모 추진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(2019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26.25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억원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/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최대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년간 지원 예정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L="92848" marR="92848" marT="46425" marB="464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추상 요약 기술로 경쟁력을 높임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</a:txBody>
                  <a:tcPr marL="92848" marR="92848" marT="46425" marB="464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11404"/>
                  </a:ext>
                </a:extLst>
              </a:tr>
              <a:tr h="17195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약점</a:t>
                      </a: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(W)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2848" marR="92848" marT="46425" marB="46425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8C3D5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한국어 위주의 시스템으로 해외시장 진출 한계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언어의 특성에 따른 성능의 한계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신기술 신시장 창출에 따른 위험</a:t>
                      </a:r>
                    </a:p>
                  </a:txBody>
                  <a:tcPr marL="92848" marR="92848" marT="46425" marB="46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Arial" pitchFamily="34" charset="0"/>
                        </a:rPr>
                        <a:t>블루오션 전략으로 경쟁없이 새로운 시장 진입 및 기술의 가치와 비용을 동시 추구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</a:txBody>
                  <a:tcPr marL="92848" marR="92848" marT="46425" marB="464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Arial" pitchFamily="34" charset="0"/>
                      </a:endParaRPr>
                    </a:p>
                  </a:txBody>
                  <a:tcPr marL="92848" marR="92848" marT="46425" marB="464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66018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FAEC0C8-05F9-4050-A842-0D451C8594BA}"/>
              </a:ext>
            </a:extLst>
          </p:cNvPr>
          <p:cNvSpPr txBox="1"/>
          <p:nvPr/>
        </p:nvSpPr>
        <p:spPr>
          <a:xfrm>
            <a:off x="3025200" y="1943665"/>
            <a:ext cx="14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외부환경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76AE04-9A49-46E7-A768-7A2ED5354582}"/>
              </a:ext>
            </a:extLst>
          </p:cNvPr>
          <p:cNvSpPr txBox="1"/>
          <p:nvPr/>
        </p:nvSpPr>
        <p:spPr>
          <a:xfrm>
            <a:off x="1197600" y="2765665"/>
            <a:ext cx="14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rPr>
              <a:t>내부환경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C7DFE9-38DB-4425-9BBB-F697CEAD5AEC}"/>
              </a:ext>
            </a:extLst>
          </p:cNvPr>
          <p:cNvGrpSpPr/>
          <p:nvPr/>
        </p:nvGrpSpPr>
        <p:grpSpPr>
          <a:xfrm>
            <a:off x="7756862" y="4553487"/>
            <a:ext cx="866278" cy="626669"/>
            <a:chOff x="7581600" y="4460400"/>
            <a:chExt cx="1015200" cy="7344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088F135-A519-485C-9C73-1CE2255FD719}"/>
                </a:ext>
              </a:extLst>
            </p:cNvPr>
            <p:cNvSpPr/>
            <p:nvPr/>
          </p:nvSpPr>
          <p:spPr>
            <a:xfrm>
              <a:off x="7581600" y="4460400"/>
              <a:ext cx="1015200" cy="734400"/>
            </a:xfrm>
            <a:prstGeom prst="ellipse">
              <a:avLst/>
            </a:prstGeom>
            <a:solidFill>
              <a:srgbClr val="28C3D5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B7C879-E622-4D26-825A-608980CD4479}"/>
                </a:ext>
              </a:extLst>
            </p:cNvPr>
            <p:cNvSpPr txBox="1"/>
            <p:nvPr/>
          </p:nvSpPr>
          <p:spPr>
            <a:xfrm>
              <a:off x="7692000" y="4558465"/>
              <a:ext cx="444000" cy="297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SO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366E18-46F0-4D0B-9F29-EA2012B1D34F}"/>
                </a:ext>
              </a:extLst>
            </p:cNvPr>
            <p:cNvSpPr txBox="1"/>
            <p:nvPr/>
          </p:nvSpPr>
          <p:spPr>
            <a:xfrm>
              <a:off x="8041200" y="4550601"/>
              <a:ext cx="444000" cy="297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ST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FD285F-4A2C-4316-903F-CFBE610057D1}"/>
                </a:ext>
              </a:extLst>
            </p:cNvPr>
            <p:cNvSpPr txBox="1"/>
            <p:nvPr/>
          </p:nvSpPr>
          <p:spPr>
            <a:xfrm>
              <a:off x="8043709" y="4827601"/>
              <a:ext cx="512400" cy="297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WT</a:t>
              </a:r>
              <a:endPara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56CF4F-0C93-49EC-BF3B-621607B006EC}"/>
                </a:ext>
              </a:extLst>
            </p:cNvPr>
            <p:cNvSpPr txBox="1"/>
            <p:nvPr/>
          </p:nvSpPr>
          <p:spPr>
            <a:xfrm>
              <a:off x="7689600" y="4843200"/>
              <a:ext cx="554400" cy="28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rPr>
                <a:t>WO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461847B-3454-4D8B-8980-5F2AFF099984}"/>
              </a:ext>
            </a:extLst>
          </p:cNvPr>
          <p:cNvSpPr txBox="1"/>
          <p:nvPr/>
        </p:nvSpPr>
        <p:spPr>
          <a:xfrm>
            <a:off x="8244000" y="5047081"/>
            <a:ext cx="3362400" cy="15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itchFamily="34" charset="0"/>
              </a:rPr>
              <a:t>추후 다양한 언어를 지원하도록 함</a:t>
            </a:r>
            <a:endParaRPr kumimoji="0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itchFamily="34" charset="0"/>
              </a:rPr>
              <a:t>요약 품질을 높여 향후 다양한 분야의 요약에 사용되도록 함 </a:t>
            </a:r>
            <a:endParaRPr kumimoji="0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itchFamily="34" charset="0"/>
              </a:rPr>
              <a:t>정보의 수집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itchFamily="34" charset="0"/>
              </a:rPr>
              <a:t>.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itchFamily="34" charset="0"/>
              </a:rPr>
              <a:t>보관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itchFamily="34" charset="0"/>
              </a:rPr>
              <a:t>.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Arial" pitchFamily="34" charset="0"/>
              </a:rPr>
              <a:t>저장 활용에 대한 대응 방안 마련</a:t>
            </a:r>
            <a:endParaRPr kumimoji="0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18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5. </a:t>
            </a:r>
            <a:r>
              <a:rPr lang="ko-KR" altLang="en-US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제품 수익 모델</a:t>
            </a:r>
          </a:p>
        </p:txBody>
      </p:sp>
    </p:spTree>
    <p:extLst>
      <p:ext uri="{BB962C8B-B14F-4D97-AF65-F5344CB8AC3E}">
        <p14:creationId xmlns:p14="http://schemas.microsoft.com/office/powerpoint/2010/main" val="56380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전략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(STP</a:t>
            </a:r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17FA0-265F-44BD-8CE5-92B17C439798}"/>
              </a:ext>
            </a:extLst>
          </p:cNvPr>
          <p:cNvSpPr txBox="1"/>
          <p:nvPr/>
        </p:nvSpPr>
        <p:spPr>
          <a:xfrm>
            <a:off x="541200" y="1547665"/>
            <a:ext cx="148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시장세분화</a:t>
            </a: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FD023D2-970A-449B-B01E-34EDE30C90DF}"/>
              </a:ext>
            </a:extLst>
          </p:cNvPr>
          <p:cNvGraphicFramePr>
            <a:graphicFrameLocks noGrp="1"/>
          </p:cNvGraphicFramePr>
          <p:nvPr/>
        </p:nvGraphicFramePr>
        <p:xfrm>
          <a:off x="820919" y="2131201"/>
          <a:ext cx="6451667" cy="172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281">
                  <a:extLst>
                    <a:ext uri="{9D8B030D-6E8A-4147-A177-3AD203B41FA5}">
                      <a16:colId xmlns:a16="http://schemas.microsoft.com/office/drawing/2014/main" val="4145292604"/>
                    </a:ext>
                  </a:extLst>
                </a:gridCol>
                <a:gridCol w="4853386">
                  <a:extLst>
                    <a:ext uri="{9D8B030D-6E8A-4147-A177-3AD203B41FA5}">
                      <a16:colId xmlns:a16="http://schemas.microsoft.com/office/drawing/2014/main" val="3701560760"/>
                    </a:ext>
                  </a:extLst>
                </a:gridCol>
              </a:tblGrid>
              <a:tr h="499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인구 통계학적 분류</a:t>
                      </a:r>
                    </a:p>
                  </a:txBody>
                  <a:tcPr marL="68395" marR="68395" marT="34198" marB="3419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D0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10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대에서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60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대까지 실생활이나 인터넷에서 정보를 자주 접하는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marL="0" marR="0" lvl="0" indent="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연령대</a:t>
                      </a:r>
                    </a:p>
                  </a:txBody>
                  <a:tcPr marL="68395" marR="68395" marT="34198" marB="3419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76875"/>
                  </a:ext>
                </a:extLst>
              </a:tr>
              <a:tr h="683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심리적 분류</a:t>
                      </a:r>
                    </a:p>
                  </a:txBody>
                  <a:tcPr marL="68395" marR="68395" marT="34198" marB="3419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D0A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빠른 시간 내 정확하고 요약된 다량의 정보를 얻고 싶어하는 사회인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.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많은 문서를 접하거나 막대한 정보량으로 인해 피로를 느끼는 사람들</a:t>
                      </a:r>
                    </a:p>
                  </a:txBody>
                  <a:tcPr marL="68395" marR="68395" marT="34198" marB="3419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980327"/>
                  </a:ext>
                </a:extLst>
              </a:tr>
              <a:tr h="544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경제적</a:t>
                      </a:r>
                      <a:r>
                        <a:rPr lang="ko-KR" altLang="en-US" sz="13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분류</a:t>
                      </a:r>
                    </a:p>
                  </a:txBody>
                  <a:tcPr marL="68395" marR="68395" marT="34198" marB="3419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D0A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많은 것을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습득해야하는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학생이나 경제활동을 하고 있는 사회인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 활동에 많은 하루의 시간을 할애하는 대상</a:t>
                      </a:r>
                    </a:p>
                  </a:txBody>
                  <a:tcPr marL="68395" marR="68395" marT="34198" marB="3419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4505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2AEC106-0424-41FD-B126-0184B2F003FE}"/>
              </a:ext>
            </a:extLst>
          </p:cNvPr>
          <p:cNvSpPr txBox="1"/>
          <p:nvPr/>
        </p:nvSpPr>
        <p:spPr>
          <a:xfrm>
            <a:off x="541200" y="4042626"/>
            <a:ext cx="148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타겟팅</a:t>
            </a: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DBE3176A-427A-46C4-84FD-3893AFF07D64}"/>
              </a:ext>
            </a:extLst>
          </p:cNvPr>
          <p:cNvGraphicFramePr>
            <a:graphicFrameLocks noGrp="1"/>
          </p:cNvGraphicFramePr>
          <p:nvPr/>
        </p:nvGraphicFramePr>
        <p:xfrm>
          <a:off x="820919" y="4529136"/>
          <a:ext cx="6515882" cy="168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090">
                  <a:extLst>
                    <a:ext uri="{9D8B030D-6E8A-4147-A177-3AD203B41FA5}">
                      <a16:colId xmlns:a16="http://schemas.microsoft.com/office/drawing/2014/main" val="4145292604"/>
                    </a:ext>
                  </a:extLst>
                </a:gridCol>
                <a:gridCol w="4979792">
                  <a:extLst>
                    <a:ext uri="{9D8B030D-6E8A-4147-A177-3AD203B41FA5}">
                      <a16:colId xmlns:a16="http://schemas.microsoft.com/office/drawing/2014/main" val="3701560760"/>
                    </a:ext>
                  </a:extLst>
                </a:gridCol>
              </a:tblGrid>
              <a:tr h="1683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타겟팅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59844" marR="59844" marT="29922" marB="2992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DFB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매일 아침 긴 뉴스를 볼 시간 없어 최근 사회가 어떻게 흘러가는지 알 수 없는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대 직장인 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marL="285750" marR="0" lvl="0" indent="-28575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습득할 지식과 공부할 양이 많은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17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세 고등학생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marL="285750" marR="0" lvl="0" indent="-28575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빨리 변화하는 정보와 트랜드의 선두주자로 있으며 웹 서핑을 즐겨하는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대 대학생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</a:p>
                    <a:p>
                      <a:pPr marL="285750" marR="0" lvl="0" indent="-28575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너무나 많은 정보와 빨리 변화하는 세상 속에서 서서히 뒤쳐지는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대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marL="285750" marR="0" lvl="0" indent="-285750" algn="l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회사에서 대량의 문서 정리에 지친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대 회사원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59844" marR="59844" marT="29922" marB="2992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768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AD41C4-BB20-40B7-ABB7-CDE2A1035211}"/>
              </a:ext>
            </a:extLst>
          </p:cNvPr>
          <p:cNvSpPr txBox="1"/>
          <p:nvPr/>
        </p:nvSpPr>
        <p:spPr>
          <a:xfrm>
            <a:off x="7886400" y="1547665"/>
            <a:ext cx="184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포지셔닝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목표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83EA3-BDC3-4CAE-9F7C-08B865DE41D0}"/>
              </a:ext>
            </a:extLst>
          </p:cNvPr>
          <p:cNvSpPr txBox="1"/>
          <p:nvPr/>
        </p:nvSpPr>
        <p:spPr>
          <a:xfrm>
            <a:off x="9520485" y="2303085"/>
            <a:ext cx="90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6587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차별성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9F1580-B921-48BA-A402-A5B6BA66C178}"/>
              </a:ext>
            </a:extLst>
          </p:cNvPr>
          <p:cNvSpPr txBox="1"/>
          <p:nvPr/>
        </p:nvSpPr>
        <p:spPr>
          <a:xfrm>
            <a:off x="11076400" y="3640334"/>
            <a:ext cx="90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56587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성능</a:t>
            </a: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25988D19-BC32-4295-BCBB-DA540CAA7BE0}"/>
              </a:ext>
            </a:extLst>
          </p:cNvPr>
          <p:cNvGraphicFramePr>
            <a:graphicFrameLocks noGrp="1"/>
          </p:cNvGraphicFramePr>
          <p:nvPr/>
        </p:nvGraphicFramePr>
        <p:xfrm>
          <a:off x="8920194" y="2753867"/>
          <a:ext cx="2119368" cy="199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42">
                  <a:extLst>
                    <a:ext uri="{9D8B030D-6E8A-4147-A177-3AD203B41FA5}">
                      <a16:colId xmlns:a16="http://schemas.microsoft.com/office/drawing/2014/main" val="1808466509"/>
                    </a:ext>
                  </a:extLst>
                </a:gridCol>
                <a:gridCol w="529842">
                  <a:extLst>
                    <a:ext uri="{9D8B030D-6E8A-4147-A177-3AD203B41FA5}">
                      <a16:colId xmlns:a16="http://schemas.microsoft.com/office/drawing/2014/main" val="2912918213"/>
                    </a:ext>
                  </a:extLst>
                </a:gridCol>
                <a:gridCol w="529842">
                  <a:extLst>
                    <a:ext uri="{9D8B030D-6E8A-4147-A177-3AD203B41FA5}">
                      <a16:colId xmlns:a16="http://schemas.microsoft.com/office/drawing/2014/main" val="3762328344"/>
                    </a:ext>
                  </a:extLst>
                </a:gridCol>
                <a:gridCol w="529842">
                  <a:extLst>
                    <a:ext uri="{9D8B030D-6E8A-4147-A177-3AD203B41FA5}">
                      <a16:colId xmlns:a16="http://schemas.microsoft.com/office/drawing/2014/main" val="3102431473"/>
                    </a:ext>
                  </a:extLst>
                </a:gridCol>
              </a:tblGrid>
              <a:tr h="498549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02151"/>
                  </a:ext>
                </a:extLst>
              </a:tr>
              <a:tr h="498549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62494"/>
                  </a:ext>
                </a:extLst>
              </a:tr>
              <a:tr h="498549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434015"/>
                  </a:ext>
                </a:extLst>
              </a:tr>
              <a:tr h="498549"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badi" panose="020B0604020104020204" pitchFamily="34" charset="0"/>
                      </a:endParaRPr>
                    </a:p>
                  </a:txBody>
                  <a:tcPr marL="69295" marR="69295" marT="34648" marB="34648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167388"/>
                  </a:ext>
                </a:extLst>
              </a:tr>
            </a:tbl>
          </a:graphicData>
        </a:graphic>
      </p:graphicFrame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0E5FA977-1306-4698-8012-A5C0896F9390}"/>
              </a:ext>
            </a:extLst>
          </p:cNvPr>
          <p:cNvGraphicFramePr>
            <a:graphicFrameLocks noGrp="1"/>
          </p:cNvGraphicFramePr>
          <p:nvPr/>
        </p:nvGraphicFramePr>
        <p:xfrm>
          <a:off x="8897448" y="2726674"/>
          <a:ext cx="2156206" cy="2049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103">
                  <a:extLst>
                    <a:ext uri="{9D8B030D-6E8A-4147-A177-3AD203B41FA5}">
                      <a16:colId xmlns:a16="http://schemas.microsoft.com/office/drawing/2014/main" val="2697155061"/>
                    </a:ext>
                  </a:extLst>
                </a:gridCol>
                <a:gridCol w="1078103">
                  <a:extLst>
                    <a:ext uri="{9D8B030D-6E8A-4147-A177-3AD203B41FA5}">
                      <a16:colId xmlns:a16="http://schemas.microsoft.com/office/drawing/2014/main" val="3382613730"/>
                    </a:ext>
                  </a:extLst>
                </a:gridCol>
              </a:tblGrid>
              <a:tr h="102486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marL="55699" marR="55699" marT="27849" marB="2784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565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565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marL="55699" marR="55699" marT="27849" marB="27849">
                    <a:lnL w="57150" cap="flat" cmpd="sng" algn="ctr">
                      <a:solidFill>
                        <a:srgbClr val="565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565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589317"/>
                  </a:ext>
                </a:extLst>
              </a:tr>
              <a:tr h="102486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marL="55699" marR="55699" marT="27849" marB="2784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565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565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Abadi" panose="020B0604020104020204" pitchFamily="34" charset="0"/>
                      </a:endParaRPr>
                    </a:p>
                  </a:txBody>
                  <a:tcPr marL="55699" marR="55699" marT="27849" marB="27849">
                    <a:lnL w="57150" cap="flat" cmpd="sng" algn="ctr">
                      <a:solidFill>
                        <a:srgbClr val="565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565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445330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9B88E5CB-B6B1-4644-9D8B-DED1326983D1}"/>
              </a:ext>
            </a:extLst>
          </p:cNvPr>
          <p:cNvSpPr/>
          <p:nvPr/>
        </p:nvSpPr>
        <p:spPr>
          <a:xfrm>
            <a:off x="9812978" y="2929254"/>
            <a:ext cx="325146" cy="32514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3BE775-28CC-49C9-ABA2-03E242765781}"/>
              </a:ext>
            </a:extLst>
          </p:cNvPr>
          <p:cNvSpPr txBox="1"/>
          <p:nvPr/>
        </p:nvSpPr>
        <p:spPr>
          <a:xfrm>
            <a:off x="8420130" y="4958695"/>
            <a:ext cx="3171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추상적 요약으로 성능보다는 기술차별성을 높이는 것을 목적</a:t>
            </a:r>
          </a:p>
        </p:txBody>
      </p: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8B0E6497-C5EA-44DB-ACF3-DC95D6C495E2}"/>
              </a:ext>
            </a:extLst>
          </p:cNvPr>
          <p:cNvGraphicFramePr>
            <a:graphicFrameLocks noGrp="1"/>
          </p:cNvGraphicFramePr>
          <p:nvPr/>
        </p:nvGraphicFramePr>
        <p:xfrm>
          <a:off x="8330401" y="2131201"/>
          <a:ext cx="3320400" cy="4081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0400">
                  <a:extLst>
                    <a:ext uri="{9D8B030D-6E8A-4147-A177-3AD203B41FA5}">
                      <a16:colId xmlns:a16="http://schemas.microsoft.com/office/drawing/2014/main" val="4145292604"/>
                    </a:ext>
                  </a:extLst>
                </a:gridCol>
              </a:tblGrid>
              <a:tr h="4081911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59844" marR="59844" marT="29922" marB="2992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776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4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08011" y="236052"/>
            <a:ext cx="744014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/>
            <a:r>
              <a:rPr lang="ko-KR" altLang="en-US" sz="4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목차</a:t>
            </a:r>
            <a:endParaRPr lang="en-US" sz="48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33313D-4719-4267-AC54-156131877478}"/>
              </a:ext>
            </a:extLst>
          </p:cNvPr>
          <p:cNvGrpSpPr/>
          <p:nvPr/>
        </p:nvGrpSpPr>
        <p:grpSpPr>
          <a:xfrm>
            <a:off x="4508011" y="1067878"/>
            <a:ext cx="7546154" cy="5981543"/>
            <a:chOff x="4360691" y="1514692"/>
            <a:chExt cx="7831311" cy="6135456"/>
          </a:xfrm>
        </p:grpSpPr>
        <p:sp>
          <p:nvSpPr>
            <p:cNvPr id="26" name="Round Same Side Corner Rectangle 25"/>
            <p:cNvSpPr/>
            <p:nvPr/>
          </p:nvSpPr>
          <p:spPr>
            <a:xfrm rot="16200000">
              <a:off x="8239567" y="-1717743"/>
              <a:ext cx="720000" cy="71848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089395" y="1562691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5137541" y="1634839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3" name="Round Same Side Corner Rectangle 22"/>
            <p:cNvSpPr/>
            <p:nvPr/>
          </p:nvSpPr>
          <p:spPr>
            <a:xfrm rot="16200000">
              <a:off x="8306383" y="-747779"/>
              <a:ext cx="720000" cy="69761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293824" y="2428317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12"/>
            <p:cNvSpPr txBox="1"/>
            <p:nvPr/>
          </p:nvSpPr>
          <p:spPr>
            <a:xfrm>
              <a:off x="5344169" y="2462815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8370768" y="177324"/>
              <a:ext cx="720000" cy="684742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404621" y="3288008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5456282" y="3369176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7" name="Round Same Side Corner Rectangle 16"/>
            <p:cNvSpPr/>
            <p:nvPr/>
          </p:nvSpPr>
          <p:spPr>
            <a:xfrm rot="16200000">
              <a:off x="8255942" y="1748086"/>
              <a:ext cx="720000" cy="7152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178287" y="5012144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5226433" y="5074584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05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6200000">
              <a:off x="8090011" y="2431804"/>
              <a:ext cx="720000" cy="748398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825540" y="5856347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24"/>
            <p:cNvSpPr txBox="1"/>
            <p:nvPr/>
          </p:nvSpPr>
          <p:spPr>
            <a:xfrm>
              <a:off x="4873686" y="5930526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06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9" name="TextBox 25"/>
            <p:cNvSpPr txBox="1"/>
            <p:nvPr/>
          </p:nvSpPr>
          <p:spPr bwMode="auto">
            <a:xfrm>
              <a:off x="5826031" y="1739736"/>
              <a:ext cx="5514322" cy="3472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endParaRPr lang="ko-KR" altLang="en-US" sz="16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CD633F3F-7AD2-4C99-A6C2-D0C6B37F860F}"/>
                </a:ext>
              </a:extLst>
            </p:cNvPr>
            <p:cNvSpPr txBox="1"/>
            <p:nvPr/>
          </p:nvSpPr>
          <p:spPr bwMode="auto">
            <a:xfrm>
              <a:off x="5802287" y="1643118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서비스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개요</a:t>
              </a:r>
            </a:p>
          </p:txBody>
        </p: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894AEB07-368C-44A8-82F0-F7D2E234E0DC}"/>
                </a:ext>
              </a:extLst>
            </p:cNvPr>
            <p:cNvSpPr txBox="1"/>
            <p:nvPr/>
          </p:nvSpPr>
          <p:spPr bwMode="auto">
            <a:xfrm>
              <a:off x="5949270" y="2508744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개발 배경 및 필요성</a:t>
              </a:r>
            </a:p>
          </p:txBody>
        </p:sp>
        <p:sp>
          <p:nvSpPr>
            <p:cNvPr id="52" name="TextBox 26">
              <a:extLst>
                <a:ext uri="{FF2B5EF4-FFF2-40B4-BE49-F238E27FC236}">
                  <a16:creationId xmlns:a16="http://schemas.microsoft.com/office/drawing/2014/main" id="{EFA57F4D-935F-4ECC-A3AC-1764DA76A9C0}"/>
                </a:ext>
              </a:extLst>
            </p:cNvPr>
            <p:cNvSpPr txBox="1"/>
            <p:nvPr/>
          </p:nvSpPr>
          <p:spPr bwMode="auto">
            <a:xfrm>
              <a:off x="6074280" y="3380111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소개 및 가치 제안</a:t>
              </a:r>
            </a:p>
          </p:txBody>
        </p:sp>
        <p:sp>
          <p:nvSpPr>
            <p:cNvPr id="53" name="TextBox 26">
              <a:extLst>
                <a:ext uri="{FF2B5EF4-FFF2-40B4-BE49-F238E27FC236}">
                  <a16:creationId xmlns:a16="http://schemas.microsoft.com/office/drawing/2014/main" id="{3EA57C31-B306-40AE-A8F0-069B3D683A25}"/>
                </a:ext>
              </a:extLst>
            </p:cNvPr>
            <p:cNvSpPr txBox="1"/>
            <p:nvPr/>
          </p:nvSpPr>
          <p:spPr bwMode="auto">
            <a:xfrm>
              <a:off x="5842406" y="5049380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제품 수익 모델</a:t>
              </a: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713E2DD5-1ACE-4FF0-9580-68FC244792E9}"/>
                </a:ext>
              </a:extLst>
            </p:cNvPr>
            <p:cNvSpPr txBox="1"/>
            <p:nvPr/>
          </p:nvSpPr>
          <p:spPr bwMode="auto">
            <a:xfrm>
              <a:off x="5641153" y="5861882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1219170">
                <a:defRPr/>
              </a:pP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향후 관리 및 계획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0" name="Round Same Side Corner Rectangle 19">
              <a:extLst>
                <a:ext uri="{FF2B5EF4-FFF2-40B4-BE49-F238E27FC236}">
                  <a16:creationId xmlns:a16="http://schemas.microsoft.com/office/drawing/2014/main" id="{FF99C939-987A-4CEF-8E88-CEB9C6D064D0}"/>
                </a:ext>
              </a:extLst>
            </p:cNvPr>
            <p:cNvSpPr/>
            <p:nvPr/>
          </p:nvSpPr>
          <p:spPr>
            <a:xfrm rot="16200000">
              <a:off x="8306383" y="966392"/>
              <a:ext cx="720000" cy="697619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B91B674A-7A03-4F34-8BAF-452B7B350E09}"/>
                </a:ext>
              </a:extLst>
            </p:cNvPr>
            <p:cNvSpPr/>
            <p:nvPr/>
          </p:nvSpPr>
          <p:spPr>
            <a:xfrm>
              <a:off x="5285455" y="4161659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E365BD8E-C6DA-49AD-A924-EBF7849A5E83}"/>
                </a:ext>
              </a:extLst>
            </p:cNvPr>
            <p:cNvSpPr txBox="1"/>
            <p:nvPr/>
          </p:nvSpPr>
          <p:spPr>
            <a:xfrm>
              <a:off x="5340164" y="4236601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4" name="TextBox 26">
              <a:extLst>
                <a:ext uri="{FF2B5EF4-FFF2-40B4-BE49-F238E27FC236}">
                  <a16:creationId xmlns:a16="http://schemas.microsoft.com/office/drawing/2014/main" id="{94653B61-D07A-4B34-9C31-A1E757E97016}"/>
                </a:ext>
              </a:extLst>
            </p:cNvPr>
            <p:cNvSpPr txBox="1"/>
            <p:nvPr/>
          </p:nvSpPr>
          <p:spPr bwMode="auto">
            <a:xfrm>
              <a:off x="5994450" y="4218174"/>
              <a:ext cx="5514322" cy="53668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시장규모 분석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5" name="Round Same Side Corner Rectangle 13"/>
            <p:cNvSpPr/>
            <p:nvPr/>
          </p:nvSpPr>
          <p:spPr>
            <a:xfrm rot="16200000">
              <a:off x="7916347" y="3067751"/>
              <a:ext cx="720000" cy="78313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24"/>
            <p:cNvSpPr txBox="1"/>
            <p:nvPr/>
          </p:nvSpPr>
          <p:spPr>
            <a:xfrm>
              <a:off x="4526357" y="6740135"/>
              <a:ext cx="586993" cy="473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06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713E2DD5-1ACE-4FF0-9580-68FC244792E9}"/>
                </a:ext>
              </a:extLst>
            </p:cNvPr>
            <p:cNvSpPr txBox="1"/>
            <p:nvPr/>
          </p:nvSpPr>
          <p:spPr bwMode="auto">
            <a:xfrm>
              <a:off x="5293824" y="6671491"/>
              <a:ext cx="5770238" cy="97865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defRPr/>
              </a:pPr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업무 분담</a:t>
              </a:r>
            </a:p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9" name="Oval 14"/>
            <p:cNvSpPr/>
            <p:nvPr/>
          </p:nvSpPr>
          <p:spPr>
            <a:xfrm>
              <a:off x="4465395" y="6671491"/>
              <a:ext cx="624000" cy="62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ko-KR" altLang="en-US" sz="240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24"/>
            <p:cNvSpPr txBox="1"/>
            <p:nvPr/>
          </p:nvSpPr>
          <p:spPr>
            <a:xfrm>
              <a:off x="4496914" y="6743686"/>
              <a:ext cx="560959" cy="47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/>
              <a:r>
                <a:rPr lang="en-US" altLang="ko-KR" sz="2400" b="1" dirty="0">
                  <a:solidFill>
                    <a:srgbClr val="26A1E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07</a:t>
              </a:r>
              <a:endParaRPr lang="ko-KR" altLang="en-US" sz="2400" b="1" dirty="0">
                <a:solidFill>
                  <a:srgbClr val="26A1E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4CC8BE8-A2D9-4679-9AB1-B42C0EE9F3D8}"/>
              </a:ext>
            </a:extLst>
          </p:cNvPr>
          <p:cNvSpPr txBox="1">
            <a:spLocks/>
          </p:cNvSpPr>
          <p:nvPr/>
        </p:nvSpPr>
        <p:spPr>
          <a:xfrm>
            <a:off x="308550" y="145236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MUD Team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Meeting Using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DeepLearning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57430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6. </a:t>
            </a:r>
            <a:r>
              <a:rPr lang="ko-KR" altLang="en-US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향후 관리 및 계획</a:t>
            </a:r>
          </a:p>
        </p:txBody>
      </p:sp>
    </p:spTree>
    <p:extLst>
      <p:ext uri="{BB962C8B-B14F-4D97-AF65-F5344CB8AC3E}">
        <p14:creationId xmlns:p14="http://schemas.microsoft.com/office/powerpoint/2010/main" val="204091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향후 관리 및 계획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5144" y="2104085"/>
            <a:ext cx="2201333" cy="1477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적용 가능성 多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현재는 뉴스 본문을 이용해 헤드라인 추출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test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할 예정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0855" y="4739613"/>
            <a:ext cx="21695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좀 더 정확한 요약</a:t>
            </a:r>
          </a:p>
          <a:p>
            <a:pPr>
              <a:defRPr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추출적 요약기의 단점인 가독성을 보완하고 추상적 요약의 정확성을 높일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05849" y="1757388"/>
            <a:ext cx="2254249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문어체 </a:t>
            </a:r>
            <a:r>
              <a:rPr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구어체</a:t>
            </a:r>
          </a:p>
          <a:p>
            <a:pPr>
              <a:defRPr/>
            </a:pPr>
            <a:r>
              <a:rPr lang="en-US" altLang="ko-KR" b="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</a:t>
            </a:r>
            <a:r>
              <a:rPr lang="ko-KR" altLang="en-US" b="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문어체 자동 요약 기술 개발 후</a:t>
            </a:r>
            <a:r>
              <a:rPr lang="en-US" altLang="ko-KR" b="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STT </a:t>
            </a:r>
            <a:r>
              <a:rPr lang="ko-KR" altLang="en-US" b="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기술을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이용해 구어체까지 문어체와 유사하게 자동 요약 </a:t>
            </a:r>
            <a:endParaRPr lang="ko-KR" altLang="en-US" b="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Oval 6"/>
          <p:cNvSpPr/>
          <p:nvPr/>
        </p:nvSpPr>
        <p:spPr>
          <a:xfrm>
            <a:off x="4308792" y="4721019"/>
            <a:ext cx="812297" cy="812297"/>
          </a:xfrm>
          <a:prstGeom prst="ellipse">
            <a:avLst/>
          </a:prstGeom>
          <a:noFill/>
          <a:ln w="50800" cap="flat" cmpd="sng" algn="ctr">
            <a:solidFill>
              <a:srgbClr val="2B8FED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15" name="Donut 24"/>
          <p:cNvSpPr/>
          <p:nvPr/>
        </p:nvSpPr>
        <p:spPr>
          <a:xfrm>
            <a:off x="4486040" y="4896402"/>
            <a:ext cx="457799" cy="46152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2B8FED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16" name="Rectangle 9"/>
          <p:cNvSpPr/>
          <p:nvPr/>
        </p:nvSpPr>
        <p:spPr>
          <a:xfrm>
            <a:off x="8376682" y="1859168"/>
            <a:ext cx="389741" cy="3648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2B8FED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17" name="Oval 11"/>
          <p:cNvSpPr/>
          <p:nvPr/>
        </p:nvSpPr>
        <p:spPr>
          <a:xfrm>
            <a:off x="8148312" y="1643592"/>
            <a:ext cx="812297" cy="812297"/>
          </a:xfrm>
          <a:prstGeom prst="ellipse">
            <a:avLst/>
          </a:prstGeom>
          <a:noFill/>
          <a:ln w="50800" cap="flat" cmpd="sng" algn="ctr">
            <a:solidFill>
              <a:srgbClr val="2B8FED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18" name="Oval 5"/>
          <p:cNvSpPr/>
          <p:nvPr/>
        </p:nvSpPr>
        <p:spPr>
          <a:xfrm>
            <a:off x="402834" y="2021615"/>
            <a:ext cx="812297" cy="812297"/>
          </a:xfrm>
          <a:prstGeom prst="ellipse">
            <a:avLst/>
          </a:prstGeom>
          <a:noFill/>
          <a:ln w="50800" cap="flat" cmpd="sng" algn="ctr">
            <a:solidFill>
              <a:srgbClr val="2B8FED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defTabSz="121917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FFFFFF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19" name="Pie 24"/>
          <p:cNvSpPr/>
          <p:nvPr/>
        </p:nvSpPr>
        <p:spPr>
          <a:xfrm>
            <a:off x="633750" y="2253502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rgbClr val="2B8FED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10651958" y="3592222"/>
            <a:ext cx="368969" cy="593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7224" y="4255570"/>
            <a:ext cx="3233934" cy="87716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향후 상담 센터에서 통화 내용을 자동으로 요약 </a:t>
            </a:r>
            <a:r>
              <a:rPr lang="en-US" altLang="ko-KR" sz="1700" dirty="0">
                <a:latin typeface="맑은 고딕" panose="020B0503020000020004" pitchFamily="34" charset="-127"/>
                <a:ea typeface="맑은 고딕" panose="020B05030200000200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7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7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시간 단축 및 상담 기록 정확성 향상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225" y="5304717"/>
            <a:ext cx="1084292" cy="6827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224" y="5848242"/>
            <a:ext cx="2599489" cy="7365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637224" y="5304717"/>
            <a:ext cx="2800797" cy="124587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11020927" y="4923716"/>
            <a:ext cx="417094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003078" y="1443789"/>
            <a:ext cx="3996417" cy="526170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91364" y="1443789"/>
            <a:ext cx="3774794" cy="526170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1990" y="1859168"/>
            <a:ext cx="3553359" cy="440445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8730" y="1570515"/>
            <a:ext cx="3588560" cy="130331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88730" y="4559421"/>
            <a:ext cx="3526790" cy="194779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8" name="위쪽 화살표 27"/>
          <p:cNvSpPr/>
          <p:nvPr/>
        </p:nvSpPr>
        <p:spPr>
          <a:xfrm>
            <a:off x="6921775" y="3862757"/>
            <a:ext cx="658368" cy="876856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357" y="1638392"/>
            <a:ext cx="3483163" cy="11663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114041" y="2965730"/>
            <a:ext cx="3527435" cy="107721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주제별 문단을 나눈 후</a:t>
            </a:r>
            <a:r>
              <a:rPr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추출적 요약 알고리즘을 이용해 주요 문장을 뽑아 추상적 알고리즘을 이용해 좀 더 매끄러운 문장 생성 테스트 예정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3228997" y="3474265"/>
            <a:ext cx="413658" cy="67992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121" y="4204092"/>
            <a:ext cx="3008905" cy="17543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차후에 뉴스 헤드라인 추출 뿐만 아니라 뉴스 본문 요약 그리고 강의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대본이 있는 강의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까지 요약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test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할 예정</a:t>
            </a:r>
          </a:p>
        </p:txBody>
      </p:sp>
    </p:spTree>
    <p:extLst>
      <p:ext uri="{BB962C8B-B14F-4D97-AF65-F5344CB8AC3E}">
        <p14:creationId xmlns:p14="http://schemas.microsoft.com/office/powerpoint/2010/main" val="291762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7. </a:t>
            </a:r>
            <a:r>
              <a:rPr lang="ko-KR" altLang="en-US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2755981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업무 분담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3DD39C2-A876-4608-8B6E-400684A82E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8363" y="1610553"/>
          <a:ext cx="10155273" cy="499942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61848">
                  <a:extLst>
                    <a:ext uri="{9D8B030D-6E8A-4147-A177-3AD203B41FA5}">
                      <a16:colId xmlns:a16="http://schemas.microsoft.com/office/drawing/2014/main" val="189954676"/>
                    </a:ext>
                  </a:extLst>
                </a:gridCol>
                <a:gridCol w="3349631">
                  <a:extLst>
                    <a:ext uri="{9D8B030D-6E8A-4147-A177-3AD203B41FA5}">
                      <a16:colId xmlns:a16="http://schemas.microsoft.com/office/drawing/2014/main" val="606537013"/>
                    </a:ext>
                  </a:extLst>
                </a:gridCol>
                <a:gridCol w="4100675">
                  <a:extLst>
                    <a:ext uri="{9D8B030D-6E8A-4147-A177-3AD203B41FA5}">
                      <a16:colId xmlns:a16="http://schemas.microsoft.com/office/drawing/2014/main" val="1750570179"/>
                    </a:ext>
                  </a:extLst>
                </a:gridCol>
                <a:gridCol w="1043119">
                  <a:extLst>
                    <a:ext uri="{9D8B030D-6E8A-4147-A177-3AD203B41FA5}">
                      <a16:colId xmlns:a16="http://schemas.microsoft.com/office/drawing/2014/main" val="1910044760"/>
                    </a:ext>
                  </a:extLst>
                </a:gridCol>
              </a:tblGrid>
              <a:tr h="688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앞으로의 유지보수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493101"/>
                  </a:ext>
                </a:extLst>
              </a:tr>
              <a:tr h="1005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Attention mechanism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설계 및 테스트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Seq2seq(Neural Network)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설계 및 테스트</a:t>
                      </a:r>
                    </a:p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Attention mechanism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논문 참고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attention mechanism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계산에 관한 기술 정확하게 이해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Seq2seq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논문 참고하여 가장 좋은 모델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741870"/>
                  </a:ext>
                </a:extLst>
              </a:tr>
              <a:tr h="790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김아연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토픽 별 분류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추출적 요약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토픽 별 분류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(LSTM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문서 유사성을 이용할 계획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추출 적 요약을 위해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Lexrank TEST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960118"/>
                  </a:ext>
                </a:extLst>
              </a:tr>
              <a:tr h="754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김혜원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전처리 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형태소 토큰화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있는 형태소 분석기 수정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품사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tagging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위한 형태소 분석기 선택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  용어 단어 제거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49086"/>
                  </a:ext>
                </a:extLst>
              </a:tr>
              <a:tr h="758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홍승환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전처리 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형태소 토큰화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있는 형태소 분석기 수정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),OOV(Out of vocabulary)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위한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BPE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알고리즘과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WPM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827922"/>
                  </a:ext>
                </a:extLst>
              </a:tr>
              <a:tr h="805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이산가 비두사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RNN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이용하여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TEST,Seq2seq(Neural Network)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설계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RNN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이용하여 텍스트 생성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TEST, chat-bot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TEST, neural machine translation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모델로 알려진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google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seq2seq </a:t>
                      </a:r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1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0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B8B760-A996-40FE-B073-90C028257C92}"/>
              </a:ext>
            </a:extLst>
          </p:cNvPr>
          <p:cNvGrpSpPr/>
          <p:nvPr/>
        </p:nvGrpSpPr>
        <p:grpSpPr>
          <a:xfrm>
            <a:off x="3893745" y="1226745"/>
            <a:ext cx="4404510" cy="4404510"/>
            <a:chOff x="3561288" y="1226745"/>
            <a:chExt cx="4740740" cy="474074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3CCBE19-43AE-4596-9774-11F1CDA66EE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561288" y="1226745"/>
              <a:ext cx="4740740" cy="4740740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87D97BF-5D54-462E-A9F5-4D06C775F83D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748242" y="1413699"/>
              <a:ext cx="4366833" cy="4366833"/>
            </a:xfrm>
            <a:prstGeom prst="roundRect">
              <a:avLst>
                <a:gd name="adj" fmla="val 622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badi" panose="020B0604020104020204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B9BF8-238A-446D-90D5-29C163B4B9F0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866816" y="1532273"/>
              <a:ext cx="4129684" cy="4129684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badi" panose="020B0604020104020204" pitchFamily="34" charset="0"/>
              </a:endParaRP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BDDBDBF-E66C-4E30-A942-5A40B003A332}"/>
              </a:ext>
            </a:extLst>
          </p:cNvPr>
          <p:cNvSpPr/>
          <p:nvPr/>
        </p:nvSpPr>
        <p:spPr>
          <a:xfrm>
            <a:off x="6117495" y="2553561"/>
            <a:ext cx="322117" cy="32790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8501154-EBF5-4221-8028-676F038AF6DD}"/>
              </a:ext>
            </a:extLst>
          </p:cNvPr>
          <p:cNvSpPr/>
          <p:nvPr/>
        </p:nvSpPr>
        <p:spPr>
          <a:xfrm>
            <a:off x="6334909" y="2243841"/>
            <a:ext cx="360580" cy="358577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8181CE4-3352-4E52-873F-BAF6034A14A3}"/>
              </a:ext>
            </a:extLst>
          </p:cNvPr>
          <p:cNvSpPr/>
          <p:nvPr/>
        </p:nvSpPr>
        <p:spPr>
          <a:xfrm>
            <a:off x="6002302" y="3111846"/>
            <a:ext cx="245744" cy="244379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EFC4ECB-1255-4B27-BE3E-095010A24221}"/>
              </a:ext>
            </a:extLst>
          </p:cNvPr>
          <p:cNvSpPr/>
          <p:nvPr/>
        </p:nvSpPr>
        <p:spPr>
          <a:xfrm>
            <a:off x="6851285" y="2260748"/>
            <a:ext cx="244018" cy="243363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AC3B1C-618D-48A7-AA66-DDC0E9FE0087}"/>
              </a:ext>
            </a:extLst>
          </p:cNvPr>
          <p:cNvSpPr/>
          <p:nvPr/>
        </p:nvSpPr>
        <p:spPr>
          <a:xfrm>
            <a:off x="6929767" y="2941438"/>
            <a:ext cx="233656" cy="23785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1859FC-33AA-43EE-87B2-98C8577F6687}"/>
              </a:ext>
            </a:extLst>
          </p:cNvPr>
          <p:cNvSpPr/>
          <p:nvPr/>
        </p:nvSpPr>
        <p:spPr>
          <a:xfrm>
            <a:off x="1583820" y="4034174"/>
            <a:ext cx="9024359" cy="140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405146-E4E1-47FE-B209-8E3C245A2B20}"/>
              </a:ext>
            </a:extLst>
          </p:cNvPr>
          <p:cNvSpPr txBox="1"/>
          <p:nvPr/>
        </p:nvSpPr>
        <p:spPr>
          <a:xfrm>
            <a:off x="3058910" y="4037127"/>
            <a:ext cx="607418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795E75-FC5F-4526-B249-F371D7AF87B5}"/>
              </a:ext>
            </a:extLst>
          </p:cNvPr>
          <p:cNvSpPr txBox="1"/>
          <p:nvPr/>
        </p:nvSpPr>
        <p:spPr>
          <a:xfrm>
            <a:off x="3058846" y="4963964"/>
            <a:ext cx="607410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cs typeface="Arial" pitchFamily="34" charset="0"/>
              </a:rPr>
              <a:t>감사합니다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  <a:cs typeface="Arial" pitchFamily="34" charset="0"/>
              </a:rPr>
              <a:t>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94CD48-3BCC-402C-9E28-F723B0E28363}"/>
              </a:ext>
            </a:extLst>
          </p:cNvPr>
          <p:cNvSpPr/>
          <p:nvPr/>
        </p:nvSpPr>
        <p:spPr>
          <a:xfrm>
            <a:off x="4824247" y="2078590"/>
            <a:ext cx="2356110" cy="1490472"/>
          </a:xfrm>
          <a:prstGeom prst="rect">
            <a:avLst/>
          </a:prstGeom>
          <a:solidFill>
            <a:srgbClr val="396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E824A00-9766-4DBD-AC85-80E3CF53E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7778" r="30890" b="78888"/>
          <a:stretch/>
        </p:blipFill>
        <p:spPr>
          <a:xfrm>
            <a:off x="4492923" y="1690404"/>
            <a:ext cx="3249144" cy="22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525089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SUMEET</a:t>
            </a:r>
            <a:endParaRPr lang="ko-KR" altLang="en-US" sz="6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7" y="5464711"/>
            <a:ext cx="12192000" cy="384043"/>
          </a:xfrm>
        </p:spPr>
        <p:txBody>
          <a:bodyPr/>
          <a:lstStyle/>
          <a:p>
            <a:pPr lvl="0"/>
            <a:r>
              <a:rPr lang="en-US" altLang="ko-KR" dirty="0"/>
              <a:t>AI</a:t>
            </a:r>
            <a:r>
              <a:rPr lang="ko-KR" altLang="en-US" dirty="0"/>
              <a:t> </a:t>
            </a:r>
            <a:r>
              <a:rPr lang="en-US" altLang="ko-KR" dirty="0"/>
              <a:t>summary</a:t>
            </a:r>
            <a:r>
              <a:rPr lang="ko-KR" altLang="en-US" dirty="0"/>
              <a:t> </a:t>
            </a:r>
            <a:r>
              <a:rPr lang="en-US" altLang="ko-KR" dirty="0"/>
              <a:t>meeting</a:t>
            </a:r>
            <a:r>
              <a:rPr lang="ko-KR" altLang="en-US" dirty="0"/>
              <a:t> </a:t>
            </a:r>
            <a:r>
              <a:rPr lang="en-US" altLang="ko-KR" dirty="0"/>
              <a:t>assistant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8550" y="1695630"/>
            <a:ext cx="6406818" cy="1216624"/>
            <a:chOff x="3017860" y="4376707"/>
            <a:chExt cx="1654564" cy="853156"/>
          </a:xfrm>
        </p:grpSpPr>
        <p:sp>
          <p:nvSpPr>
            <p:cNvPr id="5" name="TextBox 4"/>
            <p:cNvSpPr txBox="1"/>
            <p:nvPr/>
          </p:nvSpPr>
          <p:spPr>
            <a:xfrm>
              <a:off x="3017860" y="4819790"/>
              <a:ext cx="1654564" cy="4100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SUMeet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은 인공지능을 통하여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ko-KR" altLang="en-US" sz="16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자동으로 텍스트를 요약하는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서비스 입니다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7860" y="4376707"/>
              <a:ext cx="1648143" cy="2805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인공지능 기반 </a:t>
              </a:r>
              <a:r>
                <a:rPr lang="ko-KR" altLang="en-US" sz="2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자동 요약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서비스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11229A9-5CE1-426C-8C89-7EB8C192AA92}"/>
              </a:ext>
            </a:extLst>
          </p:cNvPr>
          <p:cNvSpPr txBox="1">
            <a:spLocks/>
          </p:cNvSpPr>
          <p:nvPr/>
        </p:nvSpPr>
        <p:spPr>
          <a:xfrm>
            <a:off x="308550" y="145236"/>
            <a:ext cx="4951908" cy="922642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1" hangingPunct="1">
              <a:spcBef>
                <a:spcPct val="20000"/>
              </a:spcBef>
              <a:buFont typeface="Arial" pitchFamily="34" charset="0"/>
              <a:buNone/>
              <a:defRPr sz="1867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MUD Team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Meeting Using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DeepLearning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2. </a:t>
            </a:r>
            <a:r>
              <a:rPr lang="ko-KR" altLang="en-US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개발 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3858329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5740" y="4906856"/>
            <a:ext cx="5890260" cy="16230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9501" y="1439333"/>
            <a:ext cx="4899659" cy="32266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440" y="1428750"/>
            <a:ext cx="6004560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3916" y="5037667"/>
            <a:ext cx="2995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요약을 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AI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를 이용해 한다면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?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배경 및 필요성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8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1321E9-37F0-4EF5-8AB5-233F1CC535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개발 배경 및 필요성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4B7778-E308-4D8F-9102-8AB8A597F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2" y="1389502"/>
            <a:ext cx="4278593" cy="54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E8D482-3F91-4CB3-964B-7FBECFA88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666" y="1681547"/>
            <a:ext cx="5337923" cy="1747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3B6606-389F-4840-B7E5-690AC978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227" y="3603119"/>
            <a:ext cx="56388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822800"/>
            <a:ext cx="12192000" cy="768084"/>
          </a:xfrm>
        </p:spPr>
        <p:txBody>
          <a:bodyPr/>
          <a:lstStyle/>
          <a:p>
            <a:r>
              <a:rPr lang="en-US" altLang="ko-KR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6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서비스 소개 및 가치 제안</a:t>
            </a:r>
          </a:p>
        </p:txBody>
      </p:sp>
    </p:spTree>
    <p:extLst>
      <p:ext uri="{BB962C8B-B14F-4D97-AF65-F5344CB8AC3E}">
        <p14:creationId xmlns:p14="http://schemas.microsoft.com/office/powerpoint/2010/main" val="321787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SUMEET Services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SUMeet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기술을 통해 제공받을 수 있는 서비스입니다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7292" y="5932685"/>
            <a:ext cx="509882" cy="46939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7737" y="5785946"/>
            <a:ext cx="894677" cy="775427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92797" y="2949162"/>
            <a:ext cx="5606292" cy="999581"/>
            <a:chOff x="1472558" y="962261"/>
            <a:chExt cx="2765965" cy="873383"/>
          </a:xfrm>
        </p:grpSpPr>
        <p:sp>
          <p:nvSpPr>
            <p:cNvPr id="21" name="TextBox 20"/>
            <p:cNvSpPr txBox="1"/>
            <p:nvPr/>
          </p:nvSpPr>
          <p:spPr>
            <a:xfrm>
              <a:off x="1472558" y="1324697"/>
              <a:ext cx="2765965" cy="51094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여러 주제의 문서가 함께 있을 때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,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문단을 나누는 기준으로 소재를 분류 시킨다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 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72558" y="962261"/>
              <a:ext cx="2765965" cy="34959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문서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소재 분류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95864" y="4340614"/>
            <a:ext cx="6141713" cy="865980"/>
            <a:chOff x="1472558" y="958571"/>
            <a:chExt cx="2765965" cy="772626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429140"/>
              <a:ext cx="2765965" cy="3020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문서 속 핵심 단어를  한 눈에 보여줌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58571"/>
              <a:ext cx="2765965" cy="356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키워드 추출</a:t>
              </a:r>
            </a:p>
          </p:txBody>
        </p:sp>
      </p:grpSp>
      <p:sp>
        <p:nvSpPr>
          <p:cNvPr id="35" name="Donut 24">
            <a:extLst>
              <a:ext uri="{FF2B5EF4-FFF2-40B4-BE49-F238E27FC236}">
                <a16:creationId xmlns:a16="http://schemas.microsoft.com/office/drawing/2014/main" id="{B940D69A-5A29-4F2F-B544-AD5CDCCF05AC}"/>
              </a:ext>
            </a:extLst>
          </p:cNvPr>
          <p:cNvSpPr/>
          <p:nvPr/>
        </p:nvSpPr>
        <p:spPr>
          <a:xfrm>
            <a:off x="925042" y="4610944"/>
            <a:ext cx="509882" cy="43866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Pie 24">
            <a:extLst>
              <a:ext uri="{FF2B5EF4-FFF2-40B4-BE49-F238E27FC236}">
                <a16:creationId xmlns:a16="http://schemas.microsoft.com/office/drawing/2014/main" id="{EF1CC798-6572-4A8C-94B2-D3CB5797B80F}"/>
              </a:ext>
            </a:extLst>
          </p:cNvPr>
          <p:cNvSpPr/>
          <p:nvPr/>
        </p:nvSpPr>
        <p:spPr>
          <a:xfrm>
            <a:off x="925042" y="3210338"/>
            <a:ext cx="509882" cy="403276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rgbClr val="2B8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Oval 11"/>
          <p:cNvSpPr/>
          <p:nvPr/>
        </p:nvSpPr>
        <p:spPr>
          <a:xfrm>
            <a:off x="732645" y="4408767"/>
            <a:ext cx="894677" cy="775427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val 11"/>
          <p:cNvSpPr/>
          <p:nvPr/>
        </p:nvSpPr>
        <p:spPr>
          <a:xfrm>
            <a:off x="732645" y="3029824"/>
            <a:ext cx="894677" cy="775427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392" y="2863120"/>
            <a:ext cx="7277382" cy="1097713"/>
          </a:xfrm>
          <a:prstGeom prst="rect">
            <a:avLst/>
          </a:prstGeom>
          <a:noFill/>
          <a:ln w="57150">
            <a:solidFill>
              <a:srgbClr val="2B8F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23392" y="4255960"/>
            <a:ext cx="7277382" cy="1097713"/>
          </a:xfrm>
          <a:prstGeom prst="rect">
            <a:avLst/>
          </a:prstGeom>
          <a:noFill/>
          <a:ln w="57150">
            <a:solidFill>
              <a:srgbClr val="2B8F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3392" y="5650872"/>
            <a:ext cx="7277382" cy="1097713"/>
          </a:xfrm>
          <a:prstGeom prst="rect">
            <a:avLst/>
          </a:prstGeom>
          <a:noFill/>
          <a:ln w="57150">
            <a:solidFill>
              <a:srgbClr val="2B8F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grpSp>
        <p:nvGrpSpPr>
          <p:cNvPr id="44" name="Group 22"/>
          <p:cNvGrpSpPr/>
          <p:nvPr/>
        </p:nvGrpSpPr>
        <p:grpSpPr>
          <a:xfrm>
            <a:off x="1795864" y="5795608"/>
            <a:ext cx="6185763" cy="986024"/>
            <a:chOff x="1472558" y="958571"/>
            <a:chExt cx="2785803" cy="879728"/>
          </a:xfrm>
        </p:grpSpPr>
        <p:sp>
          <p:nvSpPr>
            <p:cNvPr id="45" name="TextBox 44"/>
            <p:cNvSpPr txBox="1"/>
            <p:nvPr/>
          </p:nvSpPr>
          <p:spPr>
            <a:xfrm>
              <a:off x="1492396" y="1316565"/>
              <a:ext cx="2765965" cy="5217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219170" latinLnBrk="1">
                <a:defRPr/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머신 러닝을 이용해 추상적 요약 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defTabSz="1219170" latinLnBrk="1">
                <a:defRPr/>
              </a:pP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72558" y="958571"/>
              <a:ext cx="2765965" cy="356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defTabSz="1219170" latinLnBrk="1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문서 자동 요약</a:t>
              </a:r>
            </a:p>
          </p:txBody>
        </p:sp>
      </p:grpSp>
      <p:grpSp>
        <p:nvGrpSpPr>
          <p:cNvPr id="47" name="Group 19"/>
          <p:cNvGrpSpPr/>
          <p:nvPr/>
        </p:nvGrpSpPr>
        <p:grpSpPr>
          <a:xfrm>
            <a:off x="1892796" y="1567992"/>
            <a:ext cx="6007977" cy="876469"/>
            <a:chOff x="1472558" y="962261"/>
            <a:chExt cx="2765965" cy="765814"/>
          </a:xfrm>
        </p:grpSpPr>
        <p:sp>
          <p:nvSpPr>
            <p:cNvPr id="48" name="TextBox 47"/>
            <p:cNvSpPr txBox="1"/>
            <p:nvPr/>
          </p:nvSpPr>
          <p:spPr>
            <a:xfrm>
              <a:off x="1472558" y="1432264"/>
              <a:ext cx="2765965" cy="29581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한글 문서를 자연어 처리 및 머신 러닝을 이용하기 위해 처리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72558" y="962261"/>
              <a:ext cx="2765965" cy="34959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한글 전처리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51" name="Oval 11"/>
          <p:cNvSpPr/>
          <p:nvPr/>
        </p:nvSpPr>
        <p:spPr>
          <a:xfrm>
            <a:off x="732645" y="1648654"/>
            <a:ext cx="894677" cy="775427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3392" y="1481950"/>
            <a:ext cx="7277382" cy="1097713"/>
          </a:xfrm>
          <a:prstGeom prst="rect">
            <a:avLst/>
          </a:prstGeom>
          <a:noFill/>
          <a:ln w="57150">
            <a:solidFill>
              <a:srgbClr val="2B8F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9" name="그림 8" descr="&lt;strong&gt;한글&lt;/strong&gt; - 위키백과, 우리 모두의 백과사전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7" y="1862959"/>
            <a:ext cx="804799" cy="4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8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Paper Sheets Multiple · Free vector graphic on Pixabay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4" y="2017001"/>
            <a:ext cx="2716718" cy="364437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40838"/>
            <a:ext cx="12192000" cy="768085"/>
          </a:xfrm>
        </p:spPr>
        <p:txBody>
          <a:bodyPr/>
          <a:lstStyle/>
          <a:p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소개 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측면</a:t>
            </a:r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CE56FE-4572-4CA4-B608-7265DFBA609B}"/>
              </a:ext>
            </a:extLst>
          </p:cNvPr>
          <p:cNvSpPr txBox="1"/>
          <p:nvPr/>
        </p:nvSpPr>
        <p:spPr>
          <a:xfrm>
            <a:off x="717465" y="5793800"/>
            <a:ext cx="1872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A8A69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Raw</a:t>
            </a:r>
            <a:r>
              <a:rPr lang="ko-KR" altLang="en-US" sz="2500" b="1" dirty="0">
                <a:solidFill>
                  <a:srgbClr val="A8A69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500" b="1" dirty="0">
                <a:solidFill>
                  <a:srgbClr val="A8A69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ko-KR" altLang="en-US" sz="2500" b="1" dirty="0">
              <a:solidFill>
                <a:srgbClr val="A8A69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CC3FE9-7447-48D7-A10D-E2B04E8EB405}"/>
              </a:ext>
            </a:extLst>
          </p:cNvPr>
          <p:cNvSpPr/>
          <p:nvPr/>
        </p:nvSpPr>
        <p:spPr>
          <a:xfrm>
            <a:off x="259465" y="2923811"/>
            <a:ext cx="2209152" cy="660926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7FA0B33-F099-4904-9631-0404C84C0A64}"/>
              </a:ext>
            </a:extLst>
          </p:cNvPr>
          <p:cNvGrpSpPr/>
          <p:nvPr/>
        </p:nvGrpSpPr>
        <p:grpSpPr>
          <a:xfrm>
            <a:off x="3510529" y="2413483"/>
            <a:ext cx="2127392" cy="1171254"/>
            <a:chOff x="3844540" y="1988840"/>
            <a:chExt cx="2127392" cy="1171254"/>
          </a:xfrm>
          <a:solidFill>
            <a:srgbClr val="3967DE"/>
          </a:solidFill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11AB7AF-6CF2-4653-8028-DAFCF4A4713F}"/>
                </a:ext>
              </a:extLst>
            </p:cNvPr>
            <p:cNvSpPr/>
            <p:nvPr/>
          </p:nvSpPr>
          <p:spPr>
            <a:xfrm>
              <a:off x="3844540" y="1988840"/>
              <a:ext cx="2127392" cy="1171254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DAC306-A13C-4447-8898-2AF906AB993C}"/>
                </a:ext>
              </a:extLst>
            </p:cNvPr>
            <p:cNvSpPr txBox="1"/>
            <p:nvPr/>
          </p:nvSpPr>
          <p:spPr>
            <a:xfrm>
              <a:off x="3844540" y="2241470"/>
              <a:ext cx="2127392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소재</a:t>
              </a:r>
              <a:r>
                <a:rPr lang="en-US" altLang="ko-KR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82CEFFD-9D4D-4E5B-B5BD-825E6E676014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 flipV="1">
            <a:off x="2468617" y="2999110"/>
            <a:ext cx="1041912" cy="25516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493286E-E4A7-4850-B4C6-E8DD2FECCC7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5637921" y="2900946"/>
            <a:ext cx="789645" cy="369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CC3FE9-7447-48D7-A10D-E2B04E8EB405}"/>
              </a:ext>
            </a:extLst>
          </p:cNvPr>
          <p:cNvSpPr/>
          <p:nvPr/>
        </p:nvSpPr>
        <p:spPr>
          <a:xfrm>
            <a:off x="259466" y="4130183"/>
            <a:ext cx="2209152" cy="67855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CC3FE9-7447-48D7-A10D-E2B04E8EB405}"/>
              </a:ext>
            </a:extLst>
          </p:cNvPr>
          <p:cNvSpPr/>
          <p:nvPr/>
        </p:nvSpPr>
        <p:spPr>
          <a:xfrm>
            <a:off x="259466" y="4896106"/>
            <a:ext cx="2209152" cy="6609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CC3FE9-7447-48D7-A10D-E2B04E8EB405}"/>
              </a:ext>
            </a:extLst>
          </p:cNvPr>
          <p:cNvSpPr/>
          <p:nvPr/>
        </p:nvSpPr>
        <p:spPr>
          <a:xfrm>
            <a:off x="259466" y="3717165"/>
            <a:ext cx="2209152" cy="244584"/>
          </a:xfrm>
          <a:prstGeom prst="rect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46" name="곱하기 기호 31">
            <a:extLst>
              <a:ext uri="{FF2B5EF4-FFF2-40B4-BE49-F238E27FC236}">
                <a16:creationId xmlns:a16="http://schemas.microsoft.com/office/drawing/2014/main" id="{4FBF85EA-982C-4031-9F4C-CB9BF7187990}"/>
              </a:ext>
            </a:extLst>
          </p:cNvPr>
          <p:cNvSpPr/>
          <p:nvPr/>
        </p:nvSpPr>
        <p:spPr>
          <a:xfrm>
            <a:off x="-421028" y="3495853"/>
            <a:ext cx="3599144" cy="671437"/>
          </a:xfrm>
          <a:prstGeom prst="mathMultiply">
            <a:avLst>
              <a:gd name="adj1" fmla="val 1070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7FA0B33-F099-4904-9631-0404C84C0A64}"/>
              </a:ext>
            </a:extLst>
          </p:cNvPr>
          <p:cNvGrpSpPr/>
          <p:nvPr/>
        </p:nvGrpSpPr>
        <p:grpSpPr>
          <a:xfrm>
            <a:off x="3538311" y="3981219"/>
            <a:ext cx="2127392" cy="1171254"/>
            <a:chOff x="3844540" y="1988840"/>
            <a:chExt cx="2127392" cy="1171254"/>
          </a:xfrm>
          <a:solidFill>
            <a:srgbClr val="FF0000"/>
          </a:solidFill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11AB7AF-6CF2-4653-8028-DAFCF4A4713F}"/>
                </a:ext>
              </a:extLst>
            </p:cNvPr>
            <p:cNvSpPr/>
            <p:nvPr/>
          </p:nvSpPr>
          <p:spPr>
            <a:xfrm>
              <a:off x="3844540" y="1988840"/>
              <a:ext cx="2127392" cy="1171254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9DAC306-A13C-4447-8898-2AF906AB993C}"/>
                </a:ext>
              </a:extLst>
            </p:cNvPr>
            <p:cNvSpPr txBox="1"/>
            <p:nvPr/>
          </p:nvSpPr>
          <p:spPr>
            <a:xfrm>
              <a:off x="3844540" y="2241470"/>
              <a:ext cx="2127392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소재</a:t>
              </a:r>
              <a:r>
                <a:rPr lang="en-US" altLang="ko-KR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82CEFFD-9D4D-4E5B-B5BD-825E6E676014}"/>
              </a:ext>
            </a:extLst>
          </p:cNvPr>
          <p:cNvCxnSpPr>
            <a:cxnSpLocks/>
            <a:stCxn id="55" idx="3"/>
            <a:endCxn id="41" idx="1"/>
          </p:cNvCxnSpPr>
          <p:nvPr/>
        </p:nvCxnSpPr>
        <p:spPr>
          <a:xfrm flipV="1">
            <a:off x="2468618" y="2999110"/>
            <a:ext cx="1041911" cy="147034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82CEFFD-9D4D-4E5B-B5BD-825E6E676014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 flipV="1">
            <a:off x="2468618" y="4566846"/>
            <a:ext cx="1069693" cy="659723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BCE56FE-4572-4CA4-B608-7265DFBA609B}"/>
              </a:ext>
            </a:extLst>
          </p:cNvPr>
          <p:cNvSpPr txBox="1"/>
          <p:nvPr/>
        </p:nvSpPr>
        <p:spPr>
          <a:xfrm>
            <a:off x="1653075" y="1450966"/>
            <a:ext cx="2029579" cy="523220"/>
          </a:xfrm>
          <a:prstGeom prst="rect">
            <a:avLst/>
          </a:prstGeom>
          <a:solidFill>
            <a:srgbClr val="00B050"/>
          </a:solidFill>
          <a:ln w="63500" cap="rnd">
            <a:solidFill>
              <a:schemeClr val="tx1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소재 분류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CE56FE-4572-4CA4-B608-7265DFBA609B}"/>
              </a:ext>
            </a:extLst>
          </p:cNvPr>
          <p:cNvSpPr txBox="1"/>
          <p:nvPr/>
        </p:nvSpPr>
        <p:spPr>
          <a:xfrm>
            <a:off x="4979753" y="1457537"/>
            <a:ext cx="2029579" cy="523220"/>
          </a:xfrm>
          <a:prstGeom prst="rect">
            <a:avLst/>
          </a:prstGeom>
          <a:solidFill>
            <a:srgbClr val="00B050"/>
          </a:solidFill>
          <a:ln w="63500" cap="rnd">
            <a:solidFill>
              <a:schemeClr val="tx1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자동요약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BCE56FE-4572-4CA4-B608-7265DFBA609B}"/>
              </a:ext>
            </a:extLst>
          </p:cNvPr>
          <p:cNvSpPr txBox="1"/>
          <p:nvPr/>
        </p:nvSpPr>
        <p:spPr>
          <a:xfrm>
            <a:off x="8168693" y="1484562"/>
            <a:ext cx="2029579" cy="523220"/>
          </a:xfrm>
          <a:prstGeom prst="rect">
            <a:avLst/>
          </a:prstGeom>
          <a:solidFill>
            <a:srgbClr val="00B050"/>
          </a:solidFill>
          <a:ln w="63500" cap="rnd">
            <a:solidFill>
              <a:schemeClr val="tx1"/>
            </a:solidFill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93286E-E4A7-4850-B4C6-E8DD2FECCC73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5665703" y="4472376"/>
            <a:ext cx="761863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7FA0B33-F099-4904-9631-0404C84C0A64}"/>
              </a:ext>
            </a:extLst>
          </p:cNvPr>
          <p:cNvGrpSpPr/>
          <p:nvPr/>
        </p:nvGrpSpPr>
        <p:grpSpPr>
          <a:xfrm>
            <a:off x="6370972" y="2667211"/>
            <a:ext cx="1834691" cy="564350"/>
            <a:chOff x="3844540" y="1988840"/>
            <a:chExt cx="2127392" cy="1171254"/>
          </a:xfrm>
          <a:solidFill>
            <a:srgbClr val="3967DE"/>
          </a:solidFill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11AB7AF-6CF2-4653-8028-DAFCF4A4713F}"/>
                </a:ext>
              </a:extLst>
            </p:cNvPr>
            <p:cNvSpPr/>
            <p:nvPr/>
          </p:nvSpPr>
          <p:spPr>
            <a:xfrm>
              <a:off x="3844540" y="1988840"/>
              <a:ext cx="2127392" cy="1171254"/>
            </a:xfrm>
            <a:prstGeom prst="rect">
              <a:avLst/>
            </a:prstGeom>
            <a:solidFill>
              <a:srgbClr val="2B8FED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9DAC306-A13C-4447-8898-2AF906AB993C}"/>
                </a:ext>
              </a:extLst>
            </p:cNvPr>
            <p:cNvSpPr txBox="1"/>
            <p:nvPr/>
          </p:nvSpPr>
          <p:spPr>
            <a:xfrm>
              <a:off x="3860337" y="2088285"/>
              <a:ext cx="2103814" cy="857446"/>
            </a:xfrm>
            <a:prstGeom prst="rect">
              <a:avLst/>
            </a:prstGeom>
            <a:solidFill>
              <a:srgbClr val="2B8F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소재</a:t>
              </a:r>
              <a:r>
                <a:rPr lang="en-US" altLang="ko-KR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요약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7FA0B33-F099-4904-9631-0404C84C0A64}"/>
              </a:ext>
            </a:extLst>
          </p:cNvPr>
          <p:cNvGrpSpPr/>
          <p:nvPr/>
        </p:nvGrpSpPr>
        <p:grpSpPr>
          <a:xfrm>
            <a:off x="6386093" y="4155992"/>
            <a:ext cx="1834691" cy="564350"/>
            <a:chOff x="3844540" y="1988840"/>
            <a:chExt cx="2127392" cy="1171254"/>
          </a:xfrm>
          <a:solidFill>
            <a:srgbClr val="FF8989"/>
          </a:solidFill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11AB7AF-6CF2-4653-8028-DAFCF4A4713F}"/>
                </a:ext>
              </a:extLst>
            </p:cNvPr>
            <p:cNvSpPr/>
            <p:nvPr/>
          </p:nvSpPr>
          <p:spPr>
            <a:xfrm>
              <a:off x="3844540" y="1988840"/>
              <a:ext cx="2127392" cy="1171254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9DAC306-A13C-4447-8898-2AF906AB993C}"/>
                </a:ext>
              </a:extLst>
            </p:cNvPr>
            <p:cNvSpPr txBox="1"/>
            <p:nvPr/>
          </p:nvSpPr>
          <p:spPr>
            <a:xfrm>
              <a:off x="3844540" y="2088282"/>
              <a:ext cx="2119609" cy="8574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소재</a:t>
              </a:r>
              <a:r>
                <a:rPr lang="en-US" altLang="ko-KR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2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요약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BCE56FE-4572-4CA4-B608-7265DFBA609B}"/>
              </a:ext>
            </a:extLst>
          </p:cNvPr>
          <p:cNvSpPr txBox="1"/>
          <p:nvPr/>
        </p:nvSpPr>
        <p:spPr>
          <a:xfrm>
            <a:off x="10125168" y="5786543"/>
            <a:ext cx="1289162" cy="48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요약본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6" name="그림 85" descr="시트 &lt;strong&gt;문서&lt;/strong&gt; 종이 · Pixabay의 무료 벡터 그래픽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98" y="2107251"/>
            <a:ext cx="2844502" cy="3644202"/>
          </a:xfrm>
          <a:prstGeom prst="rect">
            <a:avLst/>
          </a:prstGeom>
        </p:spPr>
      </p:pic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8493286E-E4A7-4850-B4C6-E8DD2FECCC73}"/>
              </a:ext>
            </a:extLst>
          </p:cNvPr>
          <p:cNvCxnSpPr>
            <a:cxnSpLocks/>
          </p:cNvCxnSpPr>
          <p:nvPr/>
        </p:nvCxnSpPr>
        <p:spPr>
          <a:xfrm>
            <a:off x="2895202" y="2324416"/>
            <a:ext cx="4957514" cy="10500"/>
          </a:xfrm>
          <a:prstGeom prst="straightConnector1">
            <a:avLst/>
          </a:prstGeom>
          <a:ln w="57150" cap="flat" cmpd="sng" algn="ctr">
            <a:solidFill>
              <a:srgbClr val="A8A69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493286E-E4A7-4850-B4C6-E8DD2FECCC73}"/>
              </a:ext>
            </a:extLst>
          </p:cNvPr>
          <p:cNvCxnSpPr>
            <a:cxnSpLocks/>
          </p:cNvCxnSpPr>
          <p:nvPr/>
        </p:nvCxnSpPr>
        <p:spPr>
          <a:xfrm flipV="1">
            <a:off x="2589673" y="5221988"/>
            <a:ext cx="5292044" cy="19281"/>
          </a:xfrm>
          <a:prstGeom prst="straightConnector1">
            <a:avLst/>
          </a:prstGeom>
          <a:ln w="57150" cap="flat" cmpd="sng" algn="ctr">
            <a:solidFill>
              <a:srgbClr val="A8A69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7FA0B33-F099-4904-9631-0404C84C0A64}"/>
              </a:ext>
            </a:extLst>
          </p:cNvPr>
          <p:cNvGrpSpPr/>
          <p:nvPr/>
        </p:nvGrpSpPr>
        <p:grpSpPr>
          <a:xfrm>
            <a:off x="9852403" y="3480644"/>
            <a:ext cx="1834691" cy="564350"/>
            <a:chOff x="3844540" y="1988840"/>
            <a:chExt cx="2127392" cy="1171254"/>
          </a:xfrm>
          <a:solidFill>
            <a:srgbClr val="3967DE"/>
          </a:solidFill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11AB7AF-6CF2-4653-8028-DAFCF4A4713F}"/>
                </a:ext>
              </a:extLst>
            </p:cNvPr>
            <p:cNvSpPr/>
            <p:nvPr/>
          </p:nvSpPr>
          <p:spPr>
            <a:xfrm>
              <a:off x="3844540" y="1988840"/>
              <a:ext cx="2127392" cy="1171254"/>
            </a:xfrm>
            <a:prstGeom prst="rect">
              <a:avLst/>
            </a:prstGeom>
            <a:solidFill>
              <a:srgbClr val="2B8FED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9DAC306-A13C-4447-8898-2AF906AB993C}"/>
                </a:ext>
              </a:extLst>
            </p:cNvPr>
            <p:cNvSpPr txBox="1"/>
            <p:nvPr/>
          </p:nvSpPr>
          <p:spPr>
            <a:xfrm>
              <a:off x="3860338" y="2088285"/>
              <a:ext cx="2103814" cy="990080"/>
            </a:xfrm>
            <a:prstGeom prst="rect">
              <a:avLst/>
            </a:prstGeom>
            <a:solidFill>
              <a:srgbClr val="2B8FE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소재</a:t>
              </a:r>
              <a:r>
                <a:rPr lang="en-US" altLang="ko-KR" sz="2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2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요약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7FA0B33-F099-4904-9631-0404C84C0A64}"/>
              </a:ext>
            </a:extLst>
          </p:cNvPr>
          <p:cNvGrpSpPr/>
          <p:nvPr/>
        </p:nvGrpSpPr>
        <p:grpSpPr>
          <a:xfrm>
            <a:off x="9845693" y="4570274"/>
            <a:ext cx="1834691" cy="564350"/>
            <a:chOff x="3844540" y="1988840"/>
            <a:chExt cx="2127392" cy="1171254"/>
          </a:xfrm>
          <a:solidFill>
            <a:srgbClr val="FF8989"/>
          </a:solidFill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11AB7AF-6CF2-4653-8028-DAFCF4A4713F}"/>
                </a:ext>
              </a:extLst>
            </p:cNvPr>
            <p:cNvSpPr/>
            <p:nvPr/>
          </p:nvSpPr>
          <p:spPr>
            <a:xfrm>
              <a:off x="3844540" y="1988840"/>
              <a:ext cx="2127392" cy="1171254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9DAC306-A13C-4447-8898-2AF906AB993C}"/>
                </a:ext>
              </a:extLst>
            </p:cNvPr>
            <p:cNvSpPr txBox="1"/>
            <p:nvPr/>
          </p:nvSpPr>
          <p:spPr>
            <a:xfrm>
              <a:off x="3844540" y="2088283"/>
              <a:ext cx="2119609" cy="9900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소재</a:t>
              </a:r>
              <a:r>
                <a:rPr lang="en-US" altLang="ko-KR" sz="2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ko-KR" altLang="en-US" sz="25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요약</a:t>
              </a:r>
            </a:p>
          </p:txBody>
        </p:sp>
      </p:grpSp>
      <p:sp>
        <p:nvSpPr>
          <p:cNvPr id="104" name="타원 103"/>
          <p:cNvSpPr/>
          <p:nvPr/>
        </p:nvSpPr>
        <p:spPr>
          <a:xfrm>
            <a:off x="7916643" y="2137671"/>
            <a:ext cx="1324420" cy="536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105" name="타원 104"/>
          <p:cNvSpPr/>
          <p:nvPr/>
        </p:nvSpPr>
        <p:spPr>
          <a:xfrm>
            <a:off x="7916643" y="4958416"/>
            <a:ext cx="1324420" cy="536306"/>
          </a:xfrm>
          <a:prstGeom prst="ellipse">
            <a:avLst/>
          </a:prstGeom>
          <a:solidFill>
            <a:srgbClr val="FF898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106" name="타원 105"/>
          <p:cNvSpPr/>
          <p:nvPr/>
        </p:nvSpPr>
        <p:spPr>
          <a:xfrm>
            <a:off x="9824715" y="2999110"/>
            <a:ext cx="1160785" cy="412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107" name="타원 106"/>
          <p:cNvSpPr/>
          <p:nvPr/>
        </p:nvSpPr>
        <p:spPr>
          <a:xfrm>
            <a:off x="9824714" y="4105858"/>
            <a:ext cx="1160785" cy="412209"/>
          </a:xfrm>
          <a:prstGeom prst="ellipse">
            <a:avLst/>
          </a:prstGeom>
          <a:solidFill>
            <a:srgbClr val="FF898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BCE56FE-4572-4CA4-B608-7265DFBA609B}"/>
              </a:ext>
            </a:extLst>
          </p:cNvPr>
          <p:cNvSpPr txBox="1"/>
          <p:nvPr/>
        </p:nvSpPr>
        <p:spPr>
          <a:xfrm>
            <a:off x="9802773" y="2514799"/>
            <a:ext cx="128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4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Contents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2167</TotalTime>
  <Words>1850</Words>
  <Application>Microsoft Office PowerPoint</Application>
  <PresentationFormat>와이드스크린</PresentationFormat>
  <Paragraphs>302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Abadi</vt:lpstr>
      <vt:lpstr>Arial</vt:lpstr>
      <vt:lpstr>Wingdings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회의 분석 도우미</dc:title>
  <dc:creator>김 혜원</dc:creator>
  <cp:lastModifiedBy>박 주영</cp:lastModifiedBy>
  <cp:revision>109</cp:revision>
  <dcterms:created xsi:type="dcterms:W3CDTF">2019-09-16T01:36:18Z</dcterms:created>
  <dcterms:modified xsi:type="dcterms:W3CDTF">2019-09-30T15:08:20Z</dcterms:modified>
</cp:coreProperties>
</file>